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67"/>
  </p:notesMasterIdLst>
  <p:sldIdLst>
    <p:sldId id="378" r:id="rId5"/>
    <p:sldId id="372" r:id="rId6"/>
    <p:sldId id="373" r:id="rId7"/>
    <p:sldId id="259" r:id="rId8"/>
    <p:sldId id="411" r:id="rId9"/>
    <p:sldId id="410" r:id="rId10"/>
    <p:sldId id="379" r:id="rId11"/>
    <p:sldId id="392" r:id="rId12"/>
    <p:sldId id="260" r:id="rId13"/>
    <p:sldId id="393" r:id="rId14"/>
    <p:sldId id="394" r:id="rId15"/>
    <p:sldId id="395" r:id="rId16"/>
    <p:sldId id="396" r:id="rId17"/>
    <p:sldId id="408" r:id="rId18"/>
    <p:sldId id="409" r:id="rId19"/>
    <p:sldId id="397" r:id="rId20"/>
    <p:sldId id="398" r:id="rId21"/>
    <p:sldId id="400" r:id="rId22"/>
    <p:sldId id="401" r:id="rId23"/>
    <p:sldId id="412" r:id="rId24"/>
    <p:sldId id="415" r:id="rId25"/>
    <p:sldId id="404" r:id="rId26"/>
    <p:sldId id="424" r:id="rId27"/>
    <p:sldId id="416" r:id="rId28"/>
    <p:sldId id="423" r:id="rId29"/>
    <p:sldId id="422" r:id="rId30"/>
    <p:sldId id="413" r:id="rId31"/>
    <p:sldId id="417" r:id="rId32"/>
    <p:sldId id="414" r:id="rId33"/>
    <p:sldId id="418" r:id="rId34"/>
    <p:sldId id="405" r:id="rId35"/>
    <p:sldId id="406" r:id="rId36"/>
    <p:sldId id="261" r:id="rId37"/>
    <p:sldId id="262" r:id="rId38"/>
    <p:sldId id="263" r:id="rId39"/>
    <p:sldId id="267" r:id="rId40"/>
    <p:sldId id="407" r:id="rId41"/>
    <p:sldId id="268" r:id="rId42"/>
    <p:sldId id="446" r:id="rId43"/>
    <p:sldId id="445" r:id="rId44"/>
    <p:sldId id="444" r:id="rId45"/>
    <p:sldId id="425" r:id="rId46"/>
    <p:sldId id="426" r:id="rId47"/>
    <p:sldId id="428" r:id="rId48"/>
    <p:sldId id="427" r:id="rId49"/>
    <p:sldId id="431" r:id="rId50"/>
    <p:sldId id="430" r:id="rId51"/>
    <p:sldId id="432" r:id="rId52"/>
    <p:sldId id="433" r:id="rId53"/>
    <p:sldId id="429" r:id="rId54"/>
    <p:sldId id="434" r:id="rId55"/>
    <p:sldId id="435" r:id="rId56"/>
    <p:sldId id="436" r:id="rId57"/>
    <p:sldId id="439" r:id="rId58"/>
    <p:sldId id="440" r:id="rId59"/>
    <p:sldId id="438" r:id="rId60"/>
    <p:sldId id="441" r:id="rId61"/>
    <p:sldId id="437" r:id="rId62"/>
    <p:sldId id="443" r:id="rId63"/>
    <p:sldId id="442" r:id="rId64"/>
    <p:sldId id="270" r:id="rId65"/>
    <p:sldId id="272" r:id="rId66"/>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FEE196-5E08-4717-B33E-6FB2AF8055F3}" v="32" dt="2022-09-02T11:48:12.177"/>
    <p1510:client id="{2033FAA0-9E1F-4734-BE34-70633A56FDCD}" v="2" dt="2022-06-21T14:29:41.840"/>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p:cViewPr varScale="1">
        <p:scale>
          <a:sx n="87" d="100"/>
          <a:sy n="87" d="100"/>
        </p:scale>
        <p:origin x="1330" y="5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E9597006-3089-4F53-8AC6-A26F6294F896}" type="datetimeFigureOut">
              <a:rPr lang="en-IN" smtClean="0"/>
              <a:t>08-07-2023</a:t>
            </a:fld>
            <a:endParaRPr lang="en-IN"/>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EF3277CD-5484-494C-BC08-0F866D73CFBB}" type="slidenum">
              <a:rPr lang="en-IN" smtClean="0"/>
              <a:t>‹#›</a:t>
            </a:fld>
            <a:endParaRPr lang="en-IN"/>
          </a:p>
        </p:txBody>
      </p:sp>
    </p:spTree>
    <p:extLst>
      <p:ext uri="{BB962C8B-B14F-4D97-AF65-F5344CB8AC3E}">
        <p14:creationId xmlns:p14="http://schemas.microsoft.com/office/powerpoint/2010/main" val="1924710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7E0B277C-17CB-432A-8C2F-54439118987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Notes Placeholder 2">
            <a:extLst>
              <a:ext uri="{FF2B5EF4-FFF2-40B4-BE49-F238E27FC236}">
                <a16:creationId xmlns:a16="http://schemas.microsoft.com/office/drawing/2014/main" id="{D43299A5-2104-4241-807A-73BE69A2EF9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172" name="Slide Number Placeholder 3">
            <a:extLst>
              <a:ext uri="{FF2B5EF4-FFF2-40B4-BE49-F238E27FC236}">
                <a16:creationId xmlns:a16="http://schemas.microsoft.com/office/drawing/2014/main" id="{2C8B8FC2-0C9A-462D-A65B-0B241A10ACF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fld id="{5C141B1B-7171-4450-B1E9-45D1BE64481E}" type="slidenum">
              <a:rPr lang="en-US" altLang="en-US" smtClean="0"/>
              <a:pPr/>
              <a:t>2</a:t>
            </a:fld>
            <a:endParaRPr lang="en-US" altLang="en-US"/>
          </a:p>
        </p:txBody>
      </p:sp>
    </p:spTree>
    <p:extLst>
      <p:ext uri="{BB962C8B-B14F-4D97-AF65-F5344CB8AC3E}">
        <p14:creationId xmlns:p14="http://schemas.microsoft.com/office/powerpoint/2010/main" val="4090454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3277CD-5484-494C-BC08-0F866D73CFBB}" type="slidenum">
              <a:rPr lang="en-IN" smtClean="0"/>
              <a:t>34</a:t>
            </a:fld>
            <a:endParaRPr lang="en-IN"/>
          </a:p>
        </p:txBody>
      </p:sp>
    </p:spTree>
    <p:extLst>
      <p:ext uri="{BB962C8B-B14F-4D97-AF65-F5344CB8AC3E}">
        <p14:creationId xmlns:p14="http://schemas.microsoft.com/office/powerpoint/2010/main" val="1447795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7/8/2023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00" b="0" i="0">
                <a:solidFill>
                  <a:srgbClr val="92176C"/>
                </a:solidFill>
                <a:latin typeface="Carlito"/>
                <a:cs typeface="Carlito"/>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7/8/2023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00" b="0" i="0">
                <a:solidFill>
                  <a:srgbClr val="92176C"/>
                </a:solidFill>
                <a:latin typeface="Carlito"/>
                <a:cs typeface="Carlito"/>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7/8/2023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00" b="0" i="0">
                <a:solidFill>
                  <a:srgbClr val="92176C"/>
                </a:solidFill>
                <a:latin typeface="Carlito"/>
                <a:cs typeface="Carlito"/>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7/8/2023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7/8/2023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667000"/>
            <a:ext cx="5867400" cy="762000"/>
          </a:xfrm>
          <a:prstGeom prst="rect">
            <a:avLst/>
          </a:prstGeom>
        </p:spPr>
        <p:txBody>
          <a:bodyPr/>
          <a:lstStyle>
            <a:lvl1pPr algn="l">
              <a:defRPr sz="2700" baseline="0">
                <a:solidFill>
                  <a:srgbClr val="93176C"/>
                </a:solidFill>
              </a:defRPr>
            </a:lvl1pPr>
          </a:lstStyle>
          <a:p>
            <a:r>
              <a:rPr lang="en-US"/>
              <a:t>Click to edit Master title style</a:t>
            </a:r>
            <a:endParaRPr lang="en-US" dirty="0"/>
          </a:p>
        </p:txBody>
      </p:sp>
      <p:sp>
        <p:nvSpPr>
          <p:cNvPr id="10" name="Text Placeholder 9"/>
          <p:cNvSpPr>
            <a:spLocks noGrp="1"/>
          </p:cNvSpPr>
          <p:nvPr>
            <p:ph type="body" sz="quarter" idx="10"/>
          </p:nvPr>
        </p:nvSpPr>
        <p:spPr>
          <a:xfrm>
            <a:off x="3048000" y="3429000"/>
            <a:ext cx="5867400" cy="457200"/>
          </a:xfrm>
          <a:prstGeom prst="rect">
            <a:avLst/>
          </a:prstGeom>
        </p:spPr>
        <p:txBody>
          <a:bodyPr vert="horz"/>
          <a:lstStyle>
            <a:lvl1pPr>
              <a:buNone/>
              <a:defRPr sz="1050" baseline="0">
                <a:solidFill>
                  <a:srgbClr val="93176C"/>
                </a:solidFill>
              </a:defRPr>
            </a:lvl1pPr>
          </a:lstStyle>
          <a:p>
            <a:pPr lvl="0"/>
            <a:r>
              <a:rPr lang="en-US"/>
              <a:t>Click to edit Master text styles</a:t>
            </a:r>
          </a:p>
        </p:txBody>
      </p:sp>
    </p:spTree>
    <p:extLst>
      <p:ext uri="{BB962C8B-B14F-4D97-AF65-F5344CB8AC3E}">
        <p14:creationId xmlns:p14="http://schemas.microsoft.com/office/powerpoint/2010/main" val="1425533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Title 4"/>
          <p:cNvSpPr>
            <a:spLocks noGrp="1"/>
          </p:cNvSpPr>
          <p:nvPr>
            <p:ph type="title"/>
          </p:nvPr>
        </p:nvSpPr>
        <p:spPr bwMode="auto">
          <a:xfrm>
            <a:off x="179513" y="404664"/>
            <a:ext cx="5820767" cy="4572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a:defRPr sz="1950" b="1">
                <a:solidFill>
                  <a:schemeClr val="bg1"/>
                </a:solidFill>
              </a:defRPr>
            </a:lvl1pPr>
          </a:lstStyle>
          <a:p>
            <a:endParaRPr lang="en-US" dirty="0"/>
          </a:p>
        </p:txBody>
      </p:sp>
    </p:spTree>
    <p:extLst>
      <p:ext uri="{BB962C8B-B14F-4D97-AF65-F5344CB8AC3E}">
        <p14:creationId xmlns:p14="http://schemas.microsoft.com/office/powerpoint/2010/main" val="3910085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228600"/>
            <a:ext cx="8881872" cy="853439"/>
          </a:xfrm>
          <a:prstGeom prst="rect">
            <a:avLst/>
          </a:prstGeom>
          <a:blipFill>
            <a:blip r:embed="rId9" cstate="print"/>
            <a:stretch>
              <a:fillRect/>
            </a:stretch>
          </a:blipFill>
        </p:spPr>
        <p:txBody>
          <a:bodyPr wrap="square" lIns="0" tIns="0" rIns="0" bIns="0" rtlCol="0"/>
          <a:lstStyle/>
          <a:p>
            <a:endParaRPr/>
          </a:p>
        </p:txBody>
      </p:sp>
      <p:sp>
        <p:nvSpPr>
          <p:cNvPr id="17" name="bg object 17"/>
          <p:cNvSpPr/>
          <p:nvPr/>
        </p:nvSpPr>
        <p:spPr>
          <a:xfrm>
            <a:off x="6789419" y="252983"/>
            <a:ext cx="2081783" cy="790956"/>
          </a:xfrm>
          <a:prstGeom prst="rect">
            <a:avLst/>
          </a:prstGeom>
          <a:blipFill>
            <a:blip r:embed="rId10" cstate="print"/>
            <a:stretch>
              <a:fillRect/>
            </a:stretch>
          </a:blipFill>
        </p:spPr>
        <p:txBody>
          <a:bodyPr wrap="square" lIns="0" tIns="0" rIns="0" bIns="0" rtlCol="0"/>
          <a:lstStyle/>
          <a:p>
            <a:endParaRPr/>
          </a:p>
        </p:txBody>
      </p:sp>
      <p:sp>
        <p:nvSpPr>
          <p:cNvPr id="2" name="Holder 2"/>
          <p:cNvSpPr>
            <a:spLocks noGrp="1"/>
          </p:cNvSpPr>
          <p:nvPr>
            <p:ph type="title"/>
          </p:nvPr>
        </p:nvSpPr>
        <p:spPr>
          <a:xfrm>
            <a:off x="55880" y="2479928"/>
            <a:ext cx="9032239" cy="848995"/>
          </a:xfrm>
          <a:prstGeom prst="rect">
            <a:avLst/>
          </a:prstGeom>
        </p:spPr>
        <p:txBody>
          <a:bodyPr wrap="square" lIns="0" tIns="0" rIns="0" bIns="0">
            <a:spAutoFit/>
          </a:bodyPr>
          <a:lstStyle>
            <a:lvl1pPr>
              <a:defRPr sz="2700" b="0" i="0">
                <a:solidFill>
                  <a:srgbClr val="92176C"/>
                </a:solidFill>
                <a:latin typeface="Carlito"/>
                <a:cs typeface="Carlito"/>
              </a:defRPr>
            </a:lvl1pPr>
          </a:lstStyle>
          <a:p>
            <a:endParaRPr/>
          </a:p>
        </p:txBody>
      </p:sp>
      <p:sp>
        <p:nvSpPr>
          <p:cNvPr id="3" name="Holder 3"/>
          <p:cNvSpPr>
            <a:spLocks noGrp="1"/>
          </p:cNvSpPr>
          <p:nvPr>
            <p:ph type="body" idx="1"/>
          </p:nvPr>
        </p:nvSpPr>
        <p:spPr>
          <a:xfrm>
            <a:off x="178307" y="1095755"/>
            <a:ext cx="8501380" cy="25146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7/8/2023</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mailto:E-mail=nabila@gmail.co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mailto:nabila@gmail.com"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png"/><Relationship Id="rId7"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D0F0A00E-823B-4851-B915-47C782B33BD2}"/>
              </a:ext>
            </a:extLst>
          </p:cNvPr>
          <p:cNvSpPr>
            <a:spLocks noGrp="1"/>
          </p:cNvSpPr>
          <p:nvPr>
            <p:ph type="title"/>
          </p:nvPr>
        </p:nvSpPr>
        <p:spPr bwMode="auto">
          <a:xfrm>
            <a:off x="1228725" y="1503484"/>
            <a:ext cx="6686550" cy="1068266"/>
          </a:xfrm>
          <a:solidFill>
            <a:schemeClr val="bg1">
              <a:lumMod val="85000"/>
            </a:schemeClr>
          </a:solidFill>
        </p:spPr>
        <p:txBody>
          <a:bodyPr vert="horz" wrap="square" lIns="51435" tIns="25718" rIns="51435" bIns="25718" numCol="1" rtlCol="0" anchor="ctr" anchorCtr="0" compatLnSpc="1">
            <a:prstTxWarp prst="textNoShape">
              <a:avLst/>
            </a:prstTxWarp>
            <a:normAutofit/>
          </a:bodyPr>
          <a:lstStyle/>
          <a:p>
            <a:pPr algn="ctr">
              <a:defRPr/>
            </a:pPr>
            <a:r>
              <a:rPr lang="en-US" altLang="en-US" dirty="0">
                <a:ea typeface="ヒラギノ角ゴ Pro W3"/>
              </a:rPr>
              <a:t>Develop Enterprise Application</a:t>
            </a:r>
            <a:endParaRPr lang="en-GB" altLang="en-US" dirty="0">
              <a:ea typeface="ヒラギノ角ゴ Pro W3" charset="-128"/>
            </a:endParaRPr>
          </a:p>
        </p:txBody>
      </p:sp>
      <p:sp>
        <p:nvSpPr>
          <p:cNvPr id="5123" name="Title 1">
            <a:extLst>
              <a:ext uri="{FF2B5EF4-FFF2-40B4-BE49-F238E27FC236}">
                <a16:creationId xmlns:a16="http://schemas.microsoft.com/office/drawing/2014/main" id="{9943F5AA-E44A-462B-A8FC-39B76FFACCDE}"/>
              </a:ext>
            </a:extLst>
          </p:cNvPr>
          <p:cNvSpPr txBox="1">
            <a:spLocks/>
          </p:cNvSpPr>
          <p:nvPr/>
        </p:nvSpPr>
        <p:spPr bwMode="auto">
          <a:xfrm>
            <a:off x="1228725" y="2623646"/>
            <a:ext cx="44005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1400" dirty="0">
                <a:solidFill>
                  <a:srgbClr val="93176C"/>
                </a:solidFill>
                <a:latin typeface="Calibri" panose="020F0502020204030204" pitchFamily="34" charset="0"/>
              </a:rPr>
              <a:t>Module Project: Marry O Meal Web Application</a:t>
            </a:r>
            <a:endParaRPr lang="en-GB" altLang="en-US" sz="1400" dirty="0">
              <a:solidFill>
                <a:srgbClr val="93176C"/>
              </a:solidFill>
              <a:latin typeface="Calibri" panose="020F0502020204030204" pitchFamily="34" charset="0"/>
            </a:endParaRPr>
          </a:p>
        </p:txBody>
      </p:sp>
      <p:sp>
        <p:nvSpPr>
          <p:cNvPr id="6" name="Title 1">
            <a:extLst>
              <a:ext uri="{FF2B5EF4-FFF2-40B4-BE49-F238E27FC236}">
                <a16:creationId xmlns:a16="http://schemas.microsoft.com/office/drawing/2014/main" id="{85DFC0B0-FB48-41B8-9972-916748A1C7B0}"/>
              </a:ext>
            </a:extLst>
          </p:cNvPr>
          <p:cNvSpPr txBox="1">
            <a:spLocks/>
          </p:cNvSpPr>
          <p:nvPr/>
        </p:nvSpPr>
        <p:spPr bwMode="auto">
          <a:xfrm>
            <a:off x="1239118" y="3094435"/>
            <a:ext cx="5509022" cy="669131"/>
          </a:xfrm>
          <a:prstGeom prst="rect">
            <a:avLst/>
          </a:prstGeom>
          <a:solidFill>
            <a:schemeClr val="bg1">
              <a:lumMod val="95000"/>
            </a:schemeClr>
          </a:solidFill>
          <a:ln>
            <a:noFill/>
          </a:ln>
        </p:spPr>
        <p:txBody>
          <a:bodyPr lIns="91440" tIns="45720" rIns="91440" bIns="45720" anchor="t"/>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pPr>
              <a:lnSpc>
                <a:spcPts val="1350"/>
              </a:lnSpc>
              <a:spcBef>
                <a:spcPts val="150"/>
              </a:spcBef>
              <a:spcAft>
                <a:spcPts val="150"/>
              </a:spcAft>
              <a:defRPr/>
            </a:pPr>
            <a:r>
              <a:rPr lang="en-US" altLang="en-US" sz="1400" b="1" dirty="0">
                <a:latin typeface="+mn-lt"/>
                <a:ea typeface="ヒラギノ角ゴ Pro W3"/>
              </a:rPr>
              <a:t>Module: </a:t>
            </a:r>
            <a:r>
              <a:rPr lang="en-US" altLang="en-US" sz="1400" dirty="0">
                <a:latin typeface="+mn-lt"/>
                <a:ea typeface="ヒラギノ角ゴ Pro W3"/>
              </a:rPr>
              <a:t> Develop Enterprise Application</a:t>
            </a:r>
            <a:endParaRPr lang="en-US" altLang="en-US" sz="1400" dirty="0">
              <a:latin typeface="+mn-lt"/>
            </a:endParaRPr>
          </a:p>
          <a:p>
            <a:pPr>
              <a:lnSpc>
                <a:spcPts val="1350"/>
              </a:lnSpc>
              <a:spcBef>
                <a:spcPts val="150"/>
              </a:spcBef>
              <a:spcAft>
                <a:spcPts val="150"/>
              </a:spcAft>
              <a:defRPr/>
            </a:pPr>
            <a:r>
              <a:rPr lang="en-US" altLang="en-US" sz="1400" dirty="0" err="1">
                <a:latin typeface="+mn-lt"/>
                <a:ea typeface="ヒラギノ角ゴ Pro W3"/>
              </a:rPr>
              <a:t>Assignmnet</a:t>
            </a:r>
            <a:r>
              <a:rPr lang="en-US" altLang="en-US" sz="1400" dirty="0">
                <a:latin typeface="+mn-lt"/>
                <a:ea typeface="ヒラギノ角ゴ Pro W3"/>
              </a:rPr>
              <a:t>: Application Development for </a:t>
            </a:r>
            <a:r>
              <a:rPr lang="en-US" altLang="en-US" sz="1400" dirty="0" err="1">
                <a:latin typeface="+mn-lt"/>
                <a:ea typeface="ヒラギノ角ゴ Pro W3"/>
              </a:rPr>
              <a:t>MerryMeal</a:t>
            </a:r>
            <a:r>
              <a:rPr lang="en-US" altLang="en-US" sz="1400" dirty="0">
                <a:latin typeface="+mn-lt"/>
                <a:ea typeface="ヒラギノ角ゴ Pro W3"/>
              </a:rPr>
              <a:t> Web Application</a:t>
            </a:r>
            <a:endParaRPr lang="en-US" altLang="en-US" sz="1400" dirty="0">
              <a:latin typeface="+mn-lt"/>
              <a:ea typeface="ヒラギノ角ゴ Pro W3"/>
              <a:cs typeface="Calibri"/>
            </a:endParaRPr>
          </a:p>
        </p:txBody>
      </p:sp>
      <p:sp>
        <p:nvSpPr>
          <p:cNvPr id="8" name="Title 1">
            <a:extLst>
              <a:ext uri="{FF2B5EF4-FFF2-40B4-BE49-F238E27FC236}">
                <a16:creationId xmlns:a16="http://schemas.microsoft.com/office/drawing/2014/main" id="{3D1E2B7E-1984-4A38-B999-D3FC5F0148C2}"/>
              </a:ext>
            </a:extLst>
          </p:cNvPr>
          <p:cNvSpPr txBox="1">
            <a:spLocks/>
          </p:cNvSpPr>
          <p:nvPr/>
        </p:nvSpPr>
        <p:spPr bwMode="auto">
          <a:xfrm>
            <a:off x="1228725" y="4419600"/>
            <a:ext cx="4324350" cy="1008063"/>
          </a:xfrm>
          <a:prstGeom prst="rect">
            <a:avLst/>
          </a:prstGeom>
          <a:solidFill>
            <a:schemeClr val="bg1">
              <a:lumMod val="95000"/>
            </a:schemeClr>
          </a:solidFill>
          <a:ln>
            <a:noFill/>
          </a:ln>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pPr>
              <a:lnSpc>
                <a:spcPts val="1800"/>
              </a:lnSpc>
              <a:spcBef>
                <a:spcPts val="200"/>
              </a:spcBef>
              <a:spcAft>
                <a:spcPts val="200"/>
              </a:spcAft>
              <a:defRPr/>
            </a:pPr>
            <a:r>
              <a:rPr lang="en-US" altLang="en-US" sz="1400" b="1" dirty="0">
                <a:latin typeface="+mn-lt"/>
              </a:rPr>
              <a:t>Start Date		: </a:t>
            </a:r>
            <a:r>
              <a:rPr lang="en-US" altLang="en-US" sz="1400" b="1" dirty="0" smtClean="0">
                <a:latin typeface="+mn-lt"/>
              </a:rPr>
              <a:t> 23-06-2023</a:t>
            </a:r>
            <a:endParaRPr lang="en-US" altLang="en-US" sz="1400" b="1" dirty="0">
              <a:latin typeface="+mn-lt"/>
            </a:endParaRPr>
          </a:p>
          <a:p>
            <a:pPr>
              <a:lnSpc>
                <a:spcPts val="1800"/>
              </a:lnSpc>
              <a:spcBef>
                <a:spcPts val="200"/>
              </a:spcBef>
              <a:spcAft>
                <a:spcPts val="200"/>
              </a:spcAft>
              <a:defRPr/>
            </a:pPr>
            <a:r>
              <a:rPr lang="en-US" altLang="en-US" sz="1400" b="1" dirty="0">
                <a:latin typeface="+mn-lt"/>
              </a:rPr>
              <a:t>End Date		: </a:t>
            </a:r>
            <a:r>
              <a:rPr lang="en-US" altLang="en-US" sz="1400" b="1" dirty="0" smtClean="0">
                <a:latin typeface="+mn-lt"/>
              </a:rPr>
              <a:t> 08-07-2023</a:t>
            </a:r>
          </a:p>
          <a:p>
            <a:pPr>
              <a:lnSpc>
                <a:spcPts val="1800"/>
              </a:lnSpc>
              <a:spcBef>
                <a:spcPts val="200"/>
              </a:spcBef>
              <a:spcAft>
                <a:spcPts val="200"/>
              </a:spcAft>
              <a:defRPr/>
            </a:pPr>
            <a:r>
              <a:rPr lang="en-US" altLang="en-US" sz="1400" b="1" dirty="0" smtClean="0">
                <a:latin typeface="+mn-lt"/>
              </a:rPr>
              <a:t>Submission </a:t>
            </a:r>
            <a:r>
              <a:rPr lang="en-US" altLang="en-US" sz="1400" b="1" dirty="0">
                <a:latin typeface="+mn-lt"/>
              </a:rPr>
              <a:t>Date	</a:t>
            </a:r>
            <a:r>
              <a:rPr lang="en-US" altLang="en-US" sz="1400" b="1" dirty="0" smtClean="0">
                <a:latin typeface="+mn-lt"/>
              </a:rPr>
              <a:t>:  </a:t>
            </a:r>
            <a:r>
              <a:rPr lang="en-US" altLang="en-US" sz="1400" b="1" dirty="0" smtClean="0"/>
              <a:t>08-07-2023</a:t>
            </a:r>
            <a:endParaRPr lang="en-US" altLang="en-US" sz="1400" b="1" dirty="0"/>
          </a:p>
        </p:txBody>
      </p:sp>
      <p:sp>
        <p:nvSpPr>
          <p:cNvPr id="9" name="Title 1">
            <a:extLst>
              <a:ext uri="{FF2B5EF4-FFF2-40B4-BE49-F238E27FC236}">
                <a16:creationId xmlns:a16="http://schemas.microsoft.com/office/drawing/2014/main" id="{3AAE6609-8189-419A-853E-0A3E5EB230FA}"/>
              </a:ext>
            </a:extLst>
          </p:cNvPr>
          <p:cNvSpPr txBox="1">
            <a:spLocks/>
          </p:cNvSpPr>
          <p:nvPr/>
        </p:nvSpPr>
        <p:spPr bwMode="auto">
          <a:xfrm>
            <a:off x="4724400" y="4419600"/>
            <a:ext cx="4324350" cy="1008063"/>
          </a:xfrm>
          <a:prstGeom prst="rect">
            <a:avLst/>
          </a:prstGeom>
          <a:solidFill>
            <a:schemeClr val="bg1">
              <a:lumMod val="95000"/>
            </a:schemeClr>
          </a:solidFill>
          <a:ln>
            <a:noFill/>
          </a:ln>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pPr>
              <a:lnSpc>
                <a:spcPts val="1800"/>
              </a:lnSpc>
              <a:spcBef>
                <a:spcPts val="200"/>
              </a:spcBef>
              <a:spcAft>
                <a:spcPts val="200"/>
              </a:spcAft>
              <a:defRPr/>
            </a:pPr>
            <a:r>
              <a:rPr lang="en-US" altLang="en-US" sz="1400" b="1" dirty="0">
                <a:latin typeface="+mn-lt"/>
              </a:rPr>
              <a:t>Learner Name	: </a:t>
            </a:r>
            <a:r>
              <a:rPr lang="en-US" altLang="en-US" sz="1400" b="1" dirty="0" err="1" smtClean="0">
                <a:latin typeface="+mn-lt"/>
              </a:rPr>
              <a:t>Nethmi</a:t>
            </a:r>
            <a:r>
              <a:rPr lang="en-US" altLang="en-US" sz="1400" b="1" dirty="0" smtClean="0">
                <a:latin typeface="+mn-lt"/>
              </a:rPr>
              <a:t> </a:t>
            </a:r>
            <a:r>
              <a:rPr lang="en-US" altLang="en-US" sz="1400" b="1" dirty="0" err="1" smtClean="0">
                <a:latin typeface="+mn-lt"/>
              </a:rPr>
              <a:t>Nilupulie</a:t>
            </a:r>
            <a:endParaRPr lang="en-US" altLang="en-US" sz="1400" b="1" dirty="0">
              <a:latin typeface="+mn-lt"/>
            </a:endParaRPr>
          </a:p>
          <a:p>
            <a:pPr>
              <a:lnSpc>
                <a:spcPts val="1800"/>
              </a:lnSpc>
              <a:spcBef>
                <a:spcPts val="200"/>
              </a:spcBef>
              <a:spcAft>
                <a:spcPts val="200"/>
              </a:spcAft>
              <a:defRPr/>
            </a:pPr>
            <a:r>
              <a:rPr lang="en-US" altLang="en-US" sz="1400" b="1" dirty="0">
                <a:latin typeface="+mn-lt"/>
              </a:rPr>
              <a:t>Enrollment ID	</a:t>
            </a:r>
            <a:r>
              <a:rPr lang="en-US" altLang="en-US" sz="1400" b="1" dirty="0" smtClean="0">
                <a:latin typeface="+mn-lt"/>
              </a:rPr>
              <a:t>: BDSE-0922-136</a:t>
            </a:r>
            <a:r>
              <a:rPr lang="en-US" altLang="en-US" sz="1400" b="1" dirty="0">
                <a:latin typeface="+mn-lt"/>
              </a:rPr>
              <a:t>	</a:t>
            </a:r>
          </a:p>
          <a:p>
            <a:pPr>
              <a:lnSpc>
                <a:spcPts val="1800"/>
              </a:lnSpc>
              <a:spcBef>
                <a:spcPts val="200"/>
              </a:spcBef>
              <a:spcAft>
                <a:spcPts val="200"/>
              </a:spcAft>
              <a:defRPr/>
            </a:pPr>
            <a:r>
              <a:rPr lang="en-US" altLang="en-US" sz="1400" b="1" dirty="0">
                <a:latin typeface="+mn-lt"/>
              </a:rPr>
              <a:t>Presentation Date	</a:t>
            </a:r>
            <a:r>
              <a:rPr lang="en-US" altLang="en-US" sz="1400" b="1" dirty="0" smtClean="0">
                <a:latin typeface="+mn-lt"/>
              </a:rPr>
              <a:t>: 08-07-2023</a:t>
            </a:r>
            <a:endParaRPr lang="en-US" altLang="en-US" sz="1400" dirty="0">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3583940"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Arial"/>
                <a:cs typeface="Arial"/>
              </a:rPr>
              <a:t>2. Project</a:t>
            </a:r>
            <a:r>
              <a:rPr sz="2800" dirty="0">
                <a:solidFill>
                  <a:srgbClr val="FFFFFF"/>
                </a:solidFill>
                <a:latin typeface="Arial"/>
                <a:cs typeface="Arial"/>
              </a:rPr>
              <a:t> </a:t>
            </a:r>
            <a:r>
              <a:rPr sz="2800" spc="-5" dirty="0">
                <a:solidFill>
                  <a:srgbClr val="FFFFFF"/>
                </a:solidFill>
                <a:latin typeface="Arial"/>
                <a:cs typeface="Arial"/>
              </a:rPr>
              <a:t>Deliverables</a:t>
            </a:r>
            <a:endParaRPr sz="2800" dirty="0">
              <a:latin typeface="Arial"/>
              <a:cs typeface="Arial"/>
            </a:endParaRPr>
          </a:p>
        </p:txBody>
      </p:sp>
      <p:grpSp>
        <p:nvGrpSpPr>
          <p:cNvPr id="3" name="object 3"/>
          <p:cNvGrpSpPr/>
          <p:nvPr/>
        </p:nvGrpSpPr>
        <p:grpSpPr>
          <a:xfrm>
            <a:off x="-56993" y="1066800"/>
            <a:ext cx="8982710" cy="5651500"/>
            <a:chOff x="15240" y="1147572"/>
            <a:chExt cx="8982710" cy="5651500"/>
          </a:xfrm>
        </p:grpSpPr>
        <p:sp>
          <p:nvSpPr>
            <p:cNvPr id="4" name="object 4"/>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240" y="1147572"/>
              <a:ext cx="4433316" cy="369112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dirty="0"/>
            </a:p>
          </p:txBody>
        </p:sp>
        <p:sp>
          <p:nvSpPr>
            <p:cNvPr id="7" name="object 7"/>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sp>
        <p:nvSpPr>
          <p:cNvPr id="8" name="object 8"/>
          <p:cNvSpPr txBox="1"/>
          <p:nvPr/>
        </p:nvSpPr>
        <p:spPr>
          <a:xfrm>
            <a:off x="73576" y="1115566"/>
            <a:ext cx="8504873" cy="2565446"/>
          </a:xfrm>
          <a:prstGeom prst="rect">
            <a:avLst/>
          </a:prstGeom>
        </p:spPr>
        <p:txBody>
          <a:bodyPr vert="horz" wrap="square" lIns="0" tIns="13335" rIns="0" bIns="0" rtlCol="0">
            <a:spAutoFit/>
          </a:bodyPr>
          <a:lstStyle/>
          <a:p>
            <a:pPr marL="299085" indent="-287020">
              <a:lnSpc>
                <a:spcPct val="100000"/>
              </a:lnSpc>
              <a:spcBef>
                <a:spcPts val="105"/>
              </a:spcBef>
              <a:buFont typeface="Wingdings"/>
              <a:buChar char=""/>
              <a:tabLst>
                <a:tab pos="299720" algn="l"/>
              </a:tabLst>
            </a:pPr>
            <a:r>
              <a:rPr lang="en-US" sz="2000" b="1" dirty="0"/>
              <a:t>Project Deliverables</a:t>
            </a:r>
            <a:r>
              <a:rPr lang="en-US" sz="2000" b="1" dirty="0" smtClean="0"/>
              <a:t>:</a:t>
            </a:r>
            <a:endParaRPr lang="en-US" sz="2000" b="1" dirty="0"/>
          </a:p>
          <a:p>
            <a:pPr marL="12065">
              <a:lnSpc>
                <a:spcPct val="100000"/>
              </a:lnSpc>
              <a:spcBef>
                <a:spcPts val="105"/>
              </a:spcBef>
              <a:tabLst>
                <a:tab pos="299720" algn="l"/>
              </a:tabLst>
            </a:pPr>
            <a:r>
              <a:rPr lang="en-US" sz="2000" b="1" dirty="0" smtClean="0"/>
              <a:t>Flowcharts:-</a:t>
            </a:r>
          </a:p>
          <a:p>
            <a:pPr marL="12065">
              <a:lnSpc>
                <a:spcPct val="100000"/>
              </a:lnSpc>
              <a:spcBef>
                <a:spcPts val="105"/>
              </a:spcBef>
              <a:tabLst>
                <a:tab pos="299720" algn="l"/>
              </a:tabLst>
            </a:pPr>
            <a:endParaRPr lang="en-US" sz="2000" b="1" dirty="0"/>
          </a:p>
          <a:p>
            <a:pPr marL="12065">
              <a:lnSpc>
                <a:spcPct val="100000"/>
              </a:lnSpc>
              <a:spcBef>
                <a:spcPts val="105"/>
              </a:spcBef>
              <a:tabLst>
                <a:tab pos="299720" algn="l"/>
              </a:tabLst>
            </a:pPr>
            <a:endParaRPr lang="en-US" sz="2000" b="1" dirty="0" smtClean="0"/>
          </a:p>
          <a:p>
            <a:pPr marL="12065">
              <a:lnSpc>
                <a:spcPct val="100000"/>
              </a:lnSpc>
              <a:spcBef>
                <a:spcPts val="105"/>
              </a:spcBef>
              <a:tabLst>
                <a:tab pos="299720" algn="l"/>
              </a:tabLst>
            </a:pPr>
            <a:r>
              <a:rPr lang="en-US" sz="2000" b="1" dirty="0" smtClean="0"/>
              <a:t>Login</a:t>
            </a:r>
          </a:p>
          <a:p>
            <a:pPr marL="12065">
              <a:lnSpc>
                <a:spcPct val="100000"/>
              </a:lnSpc>
              <a:spcBef>
                <a:spcPts val="105"/>
              </a:spcBef>
              <a:tabLst>
                <a:tab pos="299720" algn="l"/>
              </a:tabLst>
            </a:pPr>
            <a:r>
              <a:rPr lang="en-US" sz="2000" b="1" dirty="0" smtClean="0"/>
              <a:t> </a:t>
            </a:r>
            <a:endParaRPr lang="en-US" sz="2000" b="1" dirty="0"/>
          </a:p>
          <a:p>
            <a:pPr marL="299085" indent="-287020">
              <a:lnSpc>
                <a:spcPct val="100000"/>
              </a:lnSpc>
              <a:spcBef>
                <a:spcPts val="105"/>
              </a:spcBef>
              <a:buFont typeface="Wingdings"/>
              <a:buChar char=""/>
              <a:tabLst>
                <a:tab pos="299720" algn="l"/>
              </a:tabLst>
            </a:pPr>
            <a:endParaRPr lang="en-US" sz="2000" b="1" spc="-10" dirty="0">
              <a:latin typeface="Carlito"/>
              <a:cs typeface="Carlito"/>
            </a:endParaRPr>
          </a:p>
          <a:p>
            <a:pPr marL="299085" indent="-287020">
              <a:lnSpc>
                <a:spcPct val="100000"/>
              </a:lnSpc>
              <a:spcBef>
                <a:spcPts val="105"/>
              </a:spcBef>
              <a:buFont typeface="Wingdings"/>
              <a:buChar char=""/>
              <a:tabLst>
                <a:tab pos="299720" algn="l"/>
              </a:tabLst>
            </a:pPr>
            <a:endParaRPr lang="en-US" sz="2000" b="1" spc="-10" dirty="0">
              <a:latin typeface="Carlito"/>
              <a:cs typeface="Carlito"/>
            </a:endParaRPr>
          </a:p>
        </p:txBody>
      </p:sp>
      <p:pic>
        <p:nvPicPr>
          <p:cNvPr id="10" name="image2.png"/>
          <p:cNvPicPr/>
          <p:nvPr/>
        </p:nvPicPr>
        <p:blipFill>
          <a:blip r:embed="rId4"/>
          <a:srcRect/>
          <a:stretch>
            <a:fillRect/>
          </a:stretch>
        </p:blipFill>
        <p:spPr>
          <a:xfrm>
            <a:off x="281358" y="2767329"/>
            <a:ext cx="5554980" cy="2283460"/>
          </a:xfrm>
          <a:prstGeom prst="rect">
            <a:avLst/>
          </a:prstGeom>
          <a:ln w="3175">
            <a:solidFill>
              <a:schemeClr val="tx1"/>
            </a:solidFill>
            <a:prstDash val="solid"/>
          </a:ln>
        </p:spPr>
      </p:pic>
    </p:spTree>
    <p:extLst>
      <p:ext uri="{BB962C8B-B14F-4D97-AF65-F5344CB8AC3E}">
        <p14:creationId xmlns:p14="http://schemas.microsoft.com/office/powerpoint/2010/main" val="73261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3583940"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Arial"/>
                <a:cs typeface="Arial"/>
              </a:rPr>
              <a:t>2. Project</a:t>
            </a:r>
            <a:r>
              <a:rPr sz="2800" dirty="0">
                <a:solidFill>
                  <a:srgbClr val="FFFFFF"/>
                </a:solidFill>
                <a:latin typeface="Arial"/>
                <a:cs typeface="Arial"/>
              </a:rPr>
              <a:t> </a:t>
            </a:r>
            <a:r>
              <a:rPr sz="2800" spc="-5" dirty="0">
                <a:solidFill>
                  <a:srgbClr val="FFFFFF"/>
                </a:solidFill>
                <a:latin typeface="Arial"/>
                <a:cs typeface="Arial"/>
              </a:rPr>
              <a:t>Deliverables</a:t>
            </a:r>
            <a:endParaRPr sz="2800" dirty="0">
              <a:latin typeface="Arial"/>
              <a:cs typeface="Arial"/>
            </a:endParaRPr>
          </a:p>
        </p:txBody>
      </p:sp>
      <p:grpSp>
        <p:nvGrpSpPr>
          <p:cNvPr id="3" name="object 3"/>
          <p:cNvGrpSpPr/>
          <p:nvPr/>
        </p:nvGrpSpPr>
        <p:grpSpPr>
          <a:xfrm>
            <a:off x="-56993" y="1066800"/>
            <a:ext cx="8982710" cy="5651500"/>
            <a:chOff x="15240" y="1147572"/>
            <a:chExt cx="8982710" cy="5651500"/>
          </a:xfrm>
        </p:grpSpPr>
        <p:sp>
          <p:nvSpPr>
            <p:cNvPr id="4" name="object 4"/>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240" y="1147572"/>
              <a:ext cx="4433316" cy="369112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dirty="0"/>
            </a:p>
          </p:txBody>
        </p:sp>
        <p:sp>
          <p:nvSpPr>
            <p:cNvPr id="7" name="object 7"/>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sp>
        <p:nvSpPr>
          <p:cNvPr id="8" name="object 8"/>
          <p:cNvSpPr txBox="1"/>
          <p:nvPr/>
        </p:nvSpPr>
        <p:spPr>
          <a:xfrm>
            <a:off x="144470" y="3301344"/>
            <a:ext cx="2751130" cy="3219471"/>
          </a:xfrm>
          <a:prstGeom prst="rect">
            <a:avLst/>
          </a:prstGeom>
        </p:spPr>
        <p:txBody>
          <a:bodyPr vert="horz" wrap="square" lIns="0" tIns="13335" rIns="0" bIns="0" rtlCol="0">
            <a:spAutoFit/>
          </a:bodyPr>
          <a:lstStyle/>
          <a:p>
            <a:pPr marL="12065">
              <a:lnSpc>
                <a:spcPct val="100000"/>
              </a:lnSpc>
              <a:spcBef>
                <a:spcPts val="105"/>
              </a:spcBef>
              <a:tabLst>
                <a:tab pos="299720" algn="l"/>
              </a:tabLst>
            </a:pPr>
            <a:r>
              <a:rPr lang="en-US" b="1" spc="-10" dirty="0" smtClean="0">
                <a:latin typeface="Carlito"/>
                <a:cs typeface="Carlito"/>
              </a:rPr>
              <a:t>Member</a:t>
            </a:r>
          </a:p>
          <a:p>
            <a:pPr marL="12065">
              <a:lnSpc>
                <a:spcPct val="100000"/>
              </a:lnSpc>
              <a:spcBef>
                <a:spcPts val="105"/>
              </a:spcBef>
              <a:tabLst>
                <a:tab pos="299720" algn="l"/>
              </a:tabLst>
            </a:pPr>
            <a:endParaRPr lang="en-US" b="1" spc="-10" dirty="0">
              <a:latin typeface="Carlito"/>
              <a:cs typeface="Carlito"/>
            </a:endParaRPr>
          </a:p>
          <a:p>
            <a:pPr marL="12065">
              <a:lnSpc>
                <a:spcPct val="100000"/>
              </a:lnSpc>
              <a:spcBef>
                <a:spcPts val="105"/>
              </a:spcBef>
              <a:tabLst>
                <a:tab pos="299720" algn="l"/>
              </a:tabLst>
            </a:pPr>
            <a:endParaRPr lang="en-US" b="1" spc="-10" dirty="0" smtClean="0">
              <a:latin typeface="Carlito"/>
              <a:cs typeface="Carlito"/>
            </a:endParaRPr>
          </a:p>
          <a:p>
            <a:pPr marL="12065">
              <a:lnSpc>
                <a:spcPct val="100000"/>
              </a:lnSpc>
              <a:spcBef>
                <a:spcPts val="105"/>
              </a:spcBef>
              <a:tabLst>
                <a:tab pos="299720" algn="l"/>
              </a:tabLst>
            </a:pPr>
            <a:endParaRPr lang="en-US" b="1" spc="-10" dirty="0">
              <a:latin typeface="Carlito"/>
              <a:cs typeface="Carlito"/>
            </a:endParaRPr>
          </a:p>
          <a:p>
            <a:pPr marL="12065">
              <a:spcBef>
                <a:spcPts val="105"/>
              </a:spcBef>
              <a:tabLst>
                <a:tab pos="299720" algn="l"/>
              </a:tabLst>
            </a:pPr>
            <a:r>
              <a:rPr lang="en-US" b="1" dirty="0"/>
              <a:t>Partner/Care </a:t>
            </a:r>
            <a:r>
              <a:rPr lang="en-US" b="1" dirty="0" smtClean="0"/>
              <a:t>giver</a:t>
            </a:r>
          </a:p>
          <a:p>
            <a:pPr marL="12065">
              <a:spcBef>
                <a:spcPts val="105"/>
              </a:spcBef>
              <a:tabLst>
                <a:tab pos="299720" algn="l"/>
              </a:tabLst>
            </a:pPr>
            <a:endParaRPr lang="en-US" b="1" dirty="0"/>
          </a:p>
          <a:p>
            <a:pPr marL="12065">
              <a:spcBef>
                <a:spcPts val="105"/>
              </a:spcBef>
              <a:tabLst>
                <a:tab pos="299720" algn="l"/>
              </a:tabLst>
            </a:pPr>
            <a:endParaRPr lang="en-US" b="1" dirty="0" smtClean="0"/>
          </a:p>
          <a:p>
            <a:pPr marL="12065">
              <a:spcBef>
                <a:spcPts val="105"/>
              </a:spcBef>
              <a:tabLst>
                <a:tab pos="299720" algn="l"/>
              </a:tabLst>
            </a:pPr>
            <a:endParaRPr lang="en-US" b="1" dirty="0"/>
          </a:p>
          <a:p>
            <a:pPr marL="12065">
              <a:spcBef>
                <a:spcPts val="105"/>
              </a:spcBef>
              <a:tabLst>
                <a:tab pos="299720" algn="l"/>
              </a:tabLst>
            </a:pPr>
            <a:endParaRPr lang="en-US" dirty="0"/>
          </a:p>
          <a:p>
            <a:pPr marL="12065">
              <a:lnSpc>
                <a:spcPct val="100000"/>
              </a:lnSpc>
              <a:spcBef>
                <a:spcPts val="105"/>
              </a:spcBef>
              <a:tabLst>
                <a:tab pos="299720" algn="l"/>
              </a:tabLst>
            </a:pPr>
            <a:endParaRPr lang="en-US" b="1" spc="-10" dirty="0">
              <a:latin typeface="Carlito"/>
              <a:cs typeface="Carlito"/>
            </a:endParaRPr>
          </a:p>
          <a:p>
            <a:pPr marL="299085" indent="-287020">
              <a:lnSpc>
                <a:spcPct val="100000"/>
              </a:lnSpc>
              <a:spcBef>
                <a:spcPts val="105"/>
              </a:spcBef>
              <a:buFont typeface="Wingdings"/>
              <a:buChar char=""/>
              <a:tabLst>
                <a:tab pos="299720" algn="l"/>
              </a:tabLst>
            </a:pPr>
            <a:endParaRPr lang="en-US" sz="2000" b="1" spc="-10" dirty="0">
              <a:latin typeface="Carlito"/>
              <a:cs typeface="Carlito"/>
            </a:endParaRPr>
          </a:p>
        </p:txBody>
      </p:sp>
      <p:pic>
        <p:nvPicPr>
          <p:cNvPr id="11" name="image5.png"/>
          <p:cNvPicPr/>
          <p:nvPr/>
        </p:nvPicPr>
        <p:blipFill>
          <a:blip r:embed="rId4"/>
          <a:srcRect/>
          <a:stretch>
            <a:fillRect/>
          </a:stretch>
        </p:blipFill>
        <p:spPr>
          <a:xfrm>
            <a:off x="113792" y="1295400"/>
            <a:ext cx="5616575" cy="1936115"/>
          </a:xfrm>
          <a:prstGeom prst="rect">
            <a:avLst/>
          </a:prstGeom>
          <a:ln w="3175">
            <a:solidFill>
              <a:schemeClr val="tx1"/>
            </a:solidFill>
            <a:prstDash val="solid"/>
          </a:ln>
        </p:spPr>
      </p:pic>
      <p:pic>
        <p:nvPicPr>
          <p:cNvPr id="12" name="Picture 11"/>
          <p:cNvPicPr/>
          <p:nvPr/>
        </p:nvPicPr>
        <p:blipFill>
          <a:blip r:embed="rId5"/>
          <a:stretch>
            <a:fillRect/>
          </a:stretch>
        </p:blipFill>
        <p:spPr>
          <a:xfrm>
            <a:off x="144470" y="3677078"/>
            <a:ext cx="5943600" cy="767715"/>
          </a:xfrm>
          <a:prstGeom prst="rect">
            <a:avLst/>
          </a:prstGeom>
          <a:ln>
            <a:solidFill>
              <a:schemeClr val="tx1"/>
            </a:solidFill>
          </a:ln>
        </p:spPr>
      </p:pic>
      <p:pic>
        <p:nvPicPr>
          <p:cNvPr id="13" name="Picture 12"/>
          <p:cNvPicPr/>
          <p:nvPr/>
        </p:nvPicPr>
        <p:blipFill>
          <a:blip r:embed="rId6"/>
          <a:stretch>
            <a:fillRect/>
          </a:stretch>
        </p:blipFill>
        <p:spPr>
          <a:xfrm>
            <a:off x="152387" y="4809812"/>
            <a:ext cx="5943600" cy="647700"/>
          </a:xfrm>
          <a:prstGeom prst="rect">
            <a:avLst/>
          </a:prstGeom>
          <a:ln>
            <a:solidFill>
              <a:schemeClr val="tx1"/>
            </a:solidFill>
          </a:ln>
        </p:spPr>
      </p:pic>
    </p:spTree>
    <p:extLst>
      <p:ext uri="{BB962C8B-B14F-4D97-AF65-F5344CB8AC3E}">
        <p14:creationId xmlns:p14="http://schemas.microsoft.com/office/powerpoint/2010/main" val="3076540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3583940"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Arial"/>
                <a:cs typeface="Arial"/>
              </a:rPr>
              <a:t>2. Project</a:t>
            </a:r>
            <a:r>
              <a:rPr sz="2800" dirty="0">
                <a:solidFill>
                  <a:srgbClr val="FFFFFF"/>
                </a:solidFill>
                <a:latin typeface="Arial"/>
                <a:cs typeface="Arial"/>
              </a:rPr>
              <a:t> </a:t>
            </a:r>
            <a:r>
              <a:rPr sz="2800" spc="-5" dirty="0">
                <a:solidFill>
                  <a:srgbClr val="FFFFFF"/>
                </a:solidFill>
                <a:latin typeface="Arial"/>
                <a:cs typeface="Arial"/>
              </a:rPr>
              <a:t>Deliverables</a:t>
            </a:r>
            <a:endParaRPr sz="2800" dirty="0">
              <a:latin typeface="Arial"/>
              <a:cs typeface="Arial"/>
            </a:endParaRPr>
          </a:p>
        </p:txBody>
      </p:sp>
      <p:grpSp>
        <p:nvGrpSpPr>
          <p:cNvPr id="3" name="object 3"/>
          <p:cNvGrpSpPr/>
          <p:nvPr/>
        </p:nvGrpSpPr>
        <p:grpSpPr>
          <a:xfrm>
            <a:off x="-56993" y="1066800"/>
            <a:ext cx="8982710" cy="5651500"/>
            <a:chOff x="15240" y="1147572"/>
            <a:chExt cx="8982710" cy="5651500"/>
          </a:xfrm>
        </p:grpSpPr>
        <p:sp>
          <p:nvSpPr>
            <p:cNvPr id="4" name="object 4"/>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240" y="1147572"/>
              <a:ext cx="4433316" cy="369112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dirty="0"/>
            </a:p>
          </p:txBody>
        </p:sp>
        <p:sp>
          <p:nvSpPr>
            <p:cNvPr id="7" name="object 7"/>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sp>
        <p:nvSpPr>
          <p:cNvPr id="8" name="object 8"/>
          <p:cNvSpPr txBox="1"/>
          <p:nvPr/>
        </p:nvSpPr>
        <p:spPr>
          <a:xfrm>
            <a:off x="73576" y="1115566"/>
            <a:ext cx="8504873" cy="4168449"/>
          </a:xfrm>
          <a:prstGeom prst="rect">
            <a:avLst/>
          </a:prstGeom>
        </p:spPr>
        <p:txBody>
          <a:bodyPr vert="horz" wrap="square" lIns="0" tIns="13335" rIns="0" bIns="0" rtlCol="0">
            <a:spAutoFit/>
          </a:bodyPr>
          <a:lstStyle/>
          <a:p>
            <a:pPr marL="12065">
              <a:lnSpc>
                <a:spcPct val="100000"/>
              </a:lnSpc>
              <a:spcBef>
                <a:spcPts val="105"/>
              </a:spcBef>
              <a:tabLst>
                <a:tab pos="299720" algn="l"/>
              </a:tabLst>
            </a:pPr>
            <a:r>
              <a:rPr lang="en-US" sz="2000" b="1" spc="-10" dirty="0" smtClean="0">
                <a:latin typeface="Carlito"/>
                <a:cs typeface="Carlito"/>
              </a:rPr>
              <a:t>Donor</a:t>
            </a:r>
          </a:p>
          <a:p>
            <a:pPr marL="12065">
              <a:lnSpc>
                <a:spcPct val="100000"/>
              </a:lnSpc>
              <a:spcBef>
                <a:spcPts val="105"/>
              </a:spcBef>
              <a:tabLst>
                <a:tab pos="299720" algn="l"/>
              </a:tabLst>
            </a:pPr>
            <a:endParaRPr lang="en-US" sz="2000" b="1" spc="-10" dirty="0">
              <a:latin typeface="Carlito"/>
              <a:cs typeface="Carlito"/>
            </a:endParaRPr>
          </a:p>
          <a:p>
            <a:pPr marL="12065">
              <a:lnSpc>
                <a:spcPct val="100000"/>
              </a:lnSpc>
              <a:spcBef>
                <a:spcPts val="105"/>
              </a:spcBef>
              <a:tabLst>
                <a:tab pos="299720" algn="l"/>
              </a:tabLst>
            </a:pPr>
            <a:endParaRPr lang="en-US" sz="2000" b="1" spc="-10" dirty="0" smtClean="0">
              <a:latin typeface="Carlito"/>
              <a:cs typeface="Carlito"/>
            </a:endParaRPr>
          </a:p>
          <a:p>
            <a:pPr marL="12065">
              <a:lnSpc>
                <a:spcPct val="100000"/>
              </a:lnSpc>
              <a:spcBef>
                <a:spcPts val="105"/>
              </a:spcBef>
              <a:tabLst>
                <a:tab pos="299720" algn="l"/>
              </a:tabLst>
            </a:pPr>
            <a:endParaRPr lang="en-US" sz="2000" b="1" spc="-10" dirty="0">
              <a:latin typeface="Carlito"/>
              <a:cs typeface="Carlito"/>
            </a:endParaRPr>
          </a:p>
          <a:p>
            <a:pPr marL="12065">
              <a:lnSpc>
                <a:spcPct val="100000"/>
              </a:lnSpc>
              <a:spcBef>
                <a:spcPts val="105"/>
              </a:spcBef>
              <a:tabLst>
                <a:tab pos="299720" algn="l"/>
              </a:tabLst>
            </a:pPr>
            <a:endParaRPr lang="en-US" sz="2000" b="1" spc="-10" dirty="0" smtClean="0">
              <a:latin typeface="Carlito"/>
              <a:cs typeface="Carlito"/>
            </a:endParaRPr>
          </a:p>
          <a:p>
            <a:pPr marL="12065">
              <a:lnSpc>
                <a:spcPct val="100000"/>
              </a:lnSpc>
              <a:spcBef>
                <a:spcPts val="105"/>
              </a:spcBef>
              <a:tabLst>
                <a:tab pos="299720" algn="l"/>
              </a:tabLst>
            </a:pPr>
            <a:endParaRPr lang="en-US" sz="2000" b="1" spc="-10" dirty="0">
              <a:latin typeface="Carlito"/>
              <a:cs typeface="Carlito"/>
            </a:endParaRPr>
          </a:p>
          <a:p>
            <a:pPr marL="12065">
              <a:lnSpc>
                <a:spcPct val="100000"/>
              </a:lnSpc>
              <a:spcBef>
                <a:spcPts val="105"/>
              </a:spcBef>
              <a:tabLst>
                <a:tab pos="299720" algn="l"/>
              </a:tabLst>
            </a:pPr>
            <a:r>
              <a:rPr lang="en-US" sz="2000" b="1" spc="-10" dirty="0" smtClean="0">
                <a:latin typeface="Carlito"/>
                <a:cs typeface="Carlito"/>
              </a:rPr>
              <a:t>Volunteer</a:t>
            </a:r>
          </a:p>
          <a:p>
            <a:pPr marL="12065">
              <a:lnSpc>
                <a:spcPct val="100000"/>
              </a:lnSpc>
              <a:spcBef>
                <a:spcPts val="105"/>
              </a:spcBef>
              <a:tabLst>
                <a:tab pos="299720" algn="l"/>
              </a:tabLst>
            </a:pPr>
            <a:endParaRPr lang="en-US" sz="2000" b="1" spc="-10" dirty="0">
              <a:latin typeface="Carlito"/>
              <a:cs typeface="Carlito"/>
            </a:endParaRPr>
          </a:p>
          <a:p>
            <a:pPr marL="12065">
              <a:lnSpc>
                <a:spcPct val="100000"/>
              </a:lnSpc>
              <a:spcBef>
                <a:spcPts val="105"/>
              </a:spcBef>
              <a:tabLst>
                <a:tab pos="299720" algn="l"/>
              </a:tabLst>
            </a:pPr>
            <a:endParaRPr lang="en-US" sz="2000" b="1" spc="-10" dirty="0" smtClean="0">
              <a:latin typeface="Carlito"/>
              <a:cs typeface="Carlito"/>
            </a:endParaRPr>
          </a:p>
          <a:p>
            <a:pPr marL="12065">
              <a:lnSpc>
                <a:spcPct val="100000"/>
              </a:lnSpc>
              <a:spcBef>
                <a:spcPts val="105"/>
              </a:spcBef>
              <a:tabLst>
                <a:tab pos="299720" algn="l"/>
              </a:tabLst>
            </a:pPr>
            <a:endParaRPr lang="en-US" sz="2000" b="1" spc="-10" dirty="0">
              <a:latin typeface="Carlito"/>
              <a:cs typeface="Carlito"/>
            </a:endParaRPr>
          </a:p>
          <a:p>
            <a:pPr marL="12065">
              <a:lnSpc>
                <a:spcPct val="100000"/>
              </a:lnSpc>
              <a:spcBef>
                <a:spcPts val="105"/>
              </a:spcBef>
              <a:tabLst>
                <a:tab pos="299720" algn="l"/>
              </a:tabLst>
            </a:pPr>
            <a:r>
              <a:rPr lang="en-US" sz="2000" b="1" spc="-10" dirty="0" smtClean="0">
                <a:latin typeface="Carlito"/>
                <a:cs typeface="Carlito"/>
              </a:rPr>
              <a:t>Rider</a:t>
            </a:r>
          </a:p>
          <a:p>
            <a:pPr marL="12065">
              <a:lnSpc>
                <a:spcPct val="100000"/>
              </a:lnSpc>
              <a:spcBef>
                <a:spcPts val="105"/>
              </a:spcBef>
              <a:tabLst>
                <a:tab pos="299720" algn="l"/>
              </a:tabLst>
            </a:pPr>
            <a:endParaRPr lang="en-US" sz="2000" b="1" spc="-10" dirty="0">
              <a:latin typeface="Carlito"/>
              <a:cs typeface="Carlito"/>
            </a:endParaRPr>
          </a:p>
          <a:p>
            <a:pPr marL="299085" indent="-287020">
              <a:lnSpc>
                <a:spcPct val="100000"/>
              </a:lnSpc>
              <a:spcBef>
                <a:spcPts val="105"/>
              </a:spcBef>
              <a:buFont typeface="Wingdings"/>
              <a:buChar char=""/>
              <a:tabLst>
                <a:tab pos="299720" algn="l"/>
              </a:tabLst>
            </a:pPr>
            <a:endParaRPr lang="en-US" sz="2000" b="1" spc="-10" dirty="0">
              <a:latin typeface="Carlito"/>
              <a:cs typeface="Carlito"/>
            </a:endParaRPr>
          </a:p>
        </p:txBody>
      </p:sp>
      <p:pic>
        <p:nvPicPr>
          <p:cNvPr id="9" name="image2.png"/>
          <p:cNvPicPr/>
          <p:nvPr/>
        </p:nvPicPr>
        <p:blipFill>
          <a:blip r:embed="rId4"/>
          <a:srcRect/>
          <a:stretch>
            <a:fillRect/>
          </a:stretch>
        </p:blipFill>
        <p:spPr>
          <a:xfrm>
            <a:off x="105874" y="1596786"/>
            <a:ext cx="7666525" cy="1146413"/>
          </a:xfrm>
          <a:prstGeom prst="rect">
            <a:avLst/>
          </a:prstGeom>
          <a:ln w="3175">
            <a:solidFill>
              <a:schemeClr val="tx1"/>
            </a:solidFill>
            <a:prstDash val="solid"/>
          </a:ln>
        </p:spPr>
      </p:pic>
      <p:pic>
        <p:nvPicPr>
          <p:cNvPr id="10" name="image1.png"/>
          <p:cNvPicPr/>
          <p:nvPr/>
        </p:nvPicPr>
        <p:blipFill>
          <a:blip r:embed="rId5"/>
          <a:srcRect/>
          <a:stretch>
            <a:fillRect/>
          </a:stretch>
        </p:blipFill>
        <p:spPr>
          <a:xfrm>
            <a:off x="117026" y="3465343"/>
            <a:ext cx="6969573" cy="826361"/>
          </a:xfrm>
          <a:prstGeom prst="rect">
            <a:avLst/>
          </a:prstGeom>
          <a:ln w="3175">
            <a:solidFill>
              <a:schemeClr val="tx1"/>
            </a:solidFill>
            <a:prstDash val="solid"/>
          </a:ln>
        </p:spPr>
      </p:pic>
      <p:pic>
        <p:nvPicPr>
          <p:cNvPr id="11" name="image3.png"/>
          <p:cNvPicPr/>
          <p:nvPr/>
        </p:nvPicPr>
        <p:blipFill>
          <a:blip r:embed="rId6"/>
          <a:srcRect/>
          <a:stretch>
            <a:fillRect/>
          </a:stretch>
        </p:blipFill>
        <p:spPr>
          <a:xfrm>
            <a:off x="94424" y="4772925"/>
            <a:ext cx="6992176" cy="992310"/>
          </a:xfrm>
          <a:prstGeom prst="rect">
            <a:avLst/>
          </a:prstGeom>
          <a:ln w="3175">
            <a:solidFill>
              <a:schemeClr val="tx1"/>
            </a:solidFill>
            <a:prstDash val="solid"/>
          </a:ln>
        </p:spPr>
      </p:pic>
    </p:spTree>
    <p:extLst>
      <p:ext uri="{BB962C8B-B14F-4D97-AF65-F5344CB8AC3E}">
        <p14:creationId xmlns:p14="http://schemas.microsoft.com/office/powerpoint/2010/main" val="3266314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3583940"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Arial"/>
                <a:cs typeface="Arial"/>
              </a:rPr>
              <a:t>2. Project</a:t>
            </a:r>
            <a:r>
              <a:rPr sz="2800" dirty="0">
                <a:solidFill>
                  <a:srgbClr val="FFFFFF"/>
                </a:solidFill>
                <a:latin typeface="Arial"/>
                <a:cs typeface="Arial"/>
              </a:rPr>
              <a:t> </a:t>
            </a:r>
            <a:r>
              <a:rPr sz="2800" spc="-5" dirty="0">
                <a:solidFill>
                  <a:srgbClr val="FFFFFF"/>
                </a:solidFill>
                <a:latin typeface="Arial"/>
                <a:cs typeface="Arial"/>
              </a:rPr>
              <a:t>Deliverables</a:t>
            </a:r>
            <a:endParaRPr sz="2800" dirty="0">
              <a:latin typeface="Arial"/>
              <a:cs typeface="Arial"/>
            </a:endParaRPr>
          </a:p>
        </p:txBody>
      </p:sp>
      <p:grpSp>
        <p:nvGrpSpPr>
          <p:cNvPr id="3" name="object 3"/>
          <p:cNvGrpSpPr/>
          <p:nvPr/>
        </p:nvGrpSpPr>
        <p:grpSpPr>
          <a:xfrm>
            <a:off x="-56993" y="1066800"/>
            <a:ext cx="8982710" cy="5651500"/>
            <a:chOff x="15240" y="1147572"/>
            <a:chExt cx="8982710" cy="5651500"/>
          </a:xfrm>
        </p:grpSpPr>
        <p:sp>
          <p:nvSpPr>
            <p:cNvPr id="4" name="object 4"/>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240" y="1147572"/>
              <a:ext cx="4433316" cy="369112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dirty="0"/>
            </a:p>
          </p:txBody>
        </p:sp>
        <p:sp>
          <p:nvSpPr>
            <p:cNvPr id="7" name="object 7"/>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sp>
        <p:nvSpPr>
          <p:cNvPr id="8" name="object 8"/>
          <p:cNvSpPr txBox="1"/>
          <p:nvPr/>
        </p:nvSpPr>
        <p:spPr>
          <a:xfrm>
            <a:off x="73576" y="1115566"/>
            <a:ext cx="8504873" cy="1603644"/>
          </a:xfrm>
          <a:prstGeom prst="rect">
            <a:avLst/>
          </a:prstGeom>
        </p:spPr>
        <p:txBody>
          <a:bodyPr vert="horz" wrap="square" lIns="0" tIns="13335" rIns="0" bIns="0" rtlCol="0">
            <a:spAutoFit/>
          </a:bodyPr>
          <a:lstStyle/>
          <a:p>
            <a:pPr marL="299085" indent="-287020">
              <a:lnSpc>
                <a:spcPct val="100000"/>
              </a:lnSpc>
              <a:spcBef>
                <a:spcPts val="105"/>
              </a:spcBef>
              <a:buFont typeface="Wingdings"/>
              <a:buChar char=""/>
              <a:tabLst>
                <a:tab pos="299720" algn="l"/>
              </a:tabLst>
            </a:pPr>
            <a:r>
              <a:rPr lang="en-US" sz="2000" b="1" dirty="0" smtClean="0"/>
              <a:t>Wireframes</a:t>
            </a:r>
          </a:p>
          <a:p>
            <a:pPr marL="12065">
              <a:lnSpc>
                <a:spcPct val="100000"/>
              </a:lnSpc>
              <a:spcBef>
                <a:spcPts val="105"/>
              </a:spcBef>
              <a:tabLst>
                <a:tab pos="299720" algn="l"/>
              </a:tabLst>
            </a:pPr>
            <a:endParaRPr lang="en-US" sz="2000" b="1" dirty="0"/>
          </a:p>
          <a:p>
            <a:pPr marL="12065">
              <a:lnSpc>
                <a:spcPct val="100000"/>
              </a:lnSpc>
              <a:spcBef>
                <a:spcPts val="105"/>
              </a:spcBef>
              <a:tabLst>
                <a:tab pos="299720" algn="l"/>
              </a:tabLst>
            </a:pPr>
            <a:r>
              <a:rPr lang="en-US" sz="2000" dirty="0" smtClean="0"/>
              <a:t>Landing page:</a:t>
            </a:r>
            <a:endParaRPr lang="en-US" sz="2000" dirty="0"/>
          </a:p>
          <a:p>
            <a:pPr marL="299085" indent="-287020">
              <a:lnSpc>
                <a:spcPct val="100000"/>
              </a:lnSpc>
              <a:spcBef>
                <a:spcPts val="105"/>
              </a:spcBef>
              <a:buFont typeface="Wingdings"/>
              <a:buChar char=""/>
              <a:tabLst>
                <a:tab pos="299720" algn="l"/>
              </a:tabLst>
            </a:pPr>
            <a:endParaRPr lang="en-US" sz="2000" b="1" spc="-10" dirty="0">
              <a:latin typeface="Carlito"/>
              <a:cs typeface="Carlito"/>
            </a:endParaRPr>
          </a:p>
          <a:p>
            <a:pPr marL="299085" indent="-287020">
              <a:lnSpc>
                <a:spcPct val="100000"/>
              </a:lnSpc>
              <a:spcBef>
                <a:spcPts val="105"/>
              </a:spcBef>
              <a:buFont typeface="Wingdings"/>
              <a:buChar char=""/>
              <a:tabLst>
                <a:tab pos="299720" algn="l"/>
              </a:tabLst>
            </a:pPr>
            <a:endParaRPr lang="en-US" sz="2000" b="1" spc="-10" dirty="0">
              <a:latin typeface="Carlito"/>
              <a:cs typeface="Carlito"/>
            </a:endParaRPr>
          </a:p>
        </p:txBody>
      </p:sp>
      <p:pic>
        <p:nvPicPr>
          <p:cNvPr id="12" name="image11.png"/>
          <p:cNvPicPr/>
          <p:nvPr/>
        </p:nvPicPr>
        <p:blipFill>
          <a:blip r:embed="rId4"/>
          <a:srcRect/>
          <a:stretch>
            <a:fillRect/>
          </a:stretch>
        </p:blipFill>
        <p:spPr>
          <a:xfrm>
            <a:off x="2624078" y="1564193"/>
            <a:ext cx="3972560" cy="4648835"/>
          </a:xfrm>
          <a:prstGeom prst="rect">
            <a:avLst/>
          </a:prstGeom>
          <a:ln w="25400">
            <a:solidFill>
              <a:schemeClr val="tx1"/>
            </a:solidFill>
            <a:prstDash val="solid"/>
          </a:ln>
        </p:spPr>
      </p:pic>
    </p:spTree>
    <p:extLst>
      <p:ext uri="{BB962C8B-B14F-4D97-AF65-F5344CB8AC3E}">
        <p14:creationId xmlns:p14="http://schemas.microsoft.com/office/powerpoint/2010/main" val="3536251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3583940"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Arial"/>
                <a:cs typeface="Arial"/>
              </a:rPr>
              <a:t>2. Project</a:t>
            </a:r>
            <a:r>
              <a:rPr sz="2800" dirty="0">
                <a:solidFill>
                  <a:srgbClr val="FFFFFF"/>
                </a:solidFill>
                <a:latin typeface="Arial"/>
                <a:cs typeface="Arial"/>
              </a:rPr>
              <a:t> </a:t>
            </a:r>
            <a:r>
              <a:rPr sz="2800" spc="-5" dirty="0">
                <a:solidFill>
                  <a:srgbClr val="FFFFFF"/>
                </a:solidFill>
                <a:latin typeface="Arial"/>
                <a:cs typeface="Arial"/>
              </a:rPr>
              <a:t>Deliverables</a:t>
            </a:r>
            <a:endParaRPr sz="2800" dirty="0">
              <a:latin typeface="Arial"/>
              <a:cs typeface="Arial"/>
            </a:endParaRPr>
          </a:p>
        </p:txBody>
      </p:sp>
      <p:grpSp>
        <p:nvGrpSpPr>
          <p:cNvPr id="3" name="object 3"/>
          <p:cNvGrpSpPr/>
          <p:nvPr/>
        </p:nvGrpSpPr>
        <p:grpSpPr>
          <a:xfrm>
            <a:off x="-56993" y="1066800"/>
            <a:ext cx="8982710" cy="5651500"/>
            <a:chOff x="15240" y="1147572"/>
            <a:chExt cx="8982710" cy="5651500"/>
          </a:xfrm>
        </p:grpSpPr>
        <p:sp>
          <p:nvSpPr>
            <p:cNvPr id="4" name="object 4"/>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240" y="1147572"/>
              <a:ext cx="4433316" cy="369112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dirty="0"/>
            </a:p>
          </p:txBody>
        </p:sp>
        <p:sp>
          <p:nvSpPr>
            <p:cNvPr id="7" name="object 7"/>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sp>
        <p:nvSpPr>
          <p:cNvPr id="8" name="object 8"/>
          <p:cNvSpPr txBox="1"/>
          <p:nvPr/>
        </p:nvSpPr>
        <p:spPr>
          <a:xfrm>
            <a:off x="73576" y="1115566"/>
            <a:ext cx="8504873" cy="1283044"/>
          </a:xfrm>
          <a:prstGeom prst="rect">
            <a:avLst/>
          </a:prstGeom>
        </p:spPr>
        <p:txBody>
          <a:bodyPr vert="horz" wrap="square" lIns="0" tIns="13335" rIns="0" bIns="0" rtlCol="0">
            <a:spAutoFit/>
          </a:bodyPr>
          <a:lstStyle/>
          <a:p>
            <a:pPr marL="299085" indent="-287020">
              <a:lnSpc>
                <a:spcPct val="100000"/>
              </a:lnSpc>
              <a:spcBef>
                <a:spcPts val="105"/>
              </a:spcBef>
              <a:buFont typeface="Wingdings"/>
              <a:buChar char=""/>
              <a:tabLst>
                <a:tab pos="299720" algn="l"/>
              </a:tabLst>
            </a:pPr>
            <a:r>
              <a:rPr lang="en-US" sz="2000" b="1" dirty="0" smtClean="0"/>
              <a:t>ER Diagram</a:t>
            </a:r>
          </a:p>
          <a:p>
            <a:pPr marL="12065">
              <a:lnSpc>
                <a:spcPct val="100000"/>
              </a:lnSpc>
              <a:spcBef>
                <a:spcPts val="105"/>
              </a:spcBef>
              <a:tabLst>
                <a:tab pos="299720" algn="l"/>
              </a:tabLst>
            </a:pPr>
            <a:endParaRPr lang="en-US" sz="2000" b="1" dirty="0"/>
          </a:p>
          <a:p>
            <a:pPr marL="299085" indent="-287020">
              <a:lnSpc>
                <a:spcPct val="100000"/>
              </a:lnSpc>
              <a:spcBef>
                <a:spcPts val="105"/>
              </a:spcBef>
              <a:buFont typeface="Wingdings"/>
              <a:buChar char=""/>
              <a:tabLst>
                <a:tab pos="299720" algn="l"/>
              </a:tabLst>
            </a:pPr>
            <a:endParaRPr lang="en-US" sz="2000" b="1" spc="-10" dirty="0">
              <a:latin typeface="Carlito"/>
              <a:cs typeface="Carlito"/>
            </a:endParaRPr>
          </a:p>
          <a:p>
            <a:pPr marL="299085" indent="-287020">
              <a:lnSpc>
                <a:spcPct val="100000"/>
              </a:lnSpc>
              <a:spcBef>
                <a:spcPts val="105"/>
              </a:spcBef>
              <a:buFont typeface="Wingdings"/>
              <a:buChar char=""/>
              <a:tabLst>
                <a:tab pos="299720" algn="l"/>
              </a:tabLst>
            </a:pPr>
            <a:endParaRPr lang="en-US" sz="2000" b="1" spc="-10" dirty="0">
              <a:latin typeface="Carlito"/>
              <a:cs typeface="Carlito"/>
            </a:endParaRPr>
          </a:p>
        </p:txBody>
      </p:sp>
      <p:pic>
        <p:nvPicPr>
          <p:cNvPr id="10" name="Picture 9"/>
          <p:cNvPicPr/>
          <p:nvPr/>
        </p:nvPicPr>
        <p:blipFill>
          <a:blip r:embed="rId4"/>
          <a:stretch>
            <a:fillRect/>
          </a:stretch>
        </p:blipFill>
        <p:spPr>
          <a:xfrm>
            <a:off x="609600" y="1568320"/>
            <a:ext cx="7010400" cy="4908679"/>
          </a:xfrm>
          <a:prstGeom prst="rect">
            <a:avLst/>
          </a:prstGeom>
          <a:ln>
            <a:solidFill>
              <a:schemeClr val="tx1"/>
            </a:solidFill>
          </a:ln>
        </p:spPr>
      </p:pic>
    </p:spTree>
    <p:extLst>
      <p:ext uri="{BB962C8B-B14F-4D97-AF65-F5344CB8AC3E}">
        <p14:creationId xmlns:p14="http://schemas.microsoft.com/office/powerpoint/2010/main" val="1602277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3583940"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Arial"/>
                <a:cs typeface="Arial"/>
              </a:rPr>
              <a:t>2. Project</a:t>
            </a:r>
            <a:r>
              <a:rPr sz="2800" dirty="0">
                <a:solidFill>
                  <a:srgbClr val="FFFFFF"/>
                </a:solidFill>
                <a:latin typeface="Arial"/>
                <a:cs typeface="Arial"/>
              </a:rPr>
              <a:t> </a:t>
            </a:r>
            <a:r>
              <a:rPr sz="2800" spc="-5" dirty="0">
                <a:solidFill>
                  <a:srgbClr val="FFFFFF"/>
                </a:solidFill>
                <a:latin typeface="Arial"/>
                <a:cs typeface="Arial"/>
              </a:rPr>
              <a:t>Deliverables</a:t>
            </a:r>
            <a:endParaRPr sz="2800" dirty="0">
              <a:latin typeface="Arial"/>
              <a:cs typeface="Arial"/>
            </a:endParaRPr>
          </a:p>
        </p:txBody>
      </p:sp>
      <p:grpSp>
        <p:nvGrpSpPr>
          <p:cNvPr id="3" name="object 3"/>
          <p:cNvGrpSpPr/>
          <p:nvPr/>
        </p:nvGrpSpPr>
        <p:grpSpPr>
          <a:xfrm>
            <a:off x="-56993" y="1066800"/>
            <a:ext cx="8982710" cy="5651500"/>
            <a:chOff x="15240" y="1147572"/>
            <a:chExt cx="8982710" cy="5651500"/>
          </a:xfrm>
        </p:grpSpPr>
        <p:sp>
          <p:nvSpPr>
            <p:cNvPr id="4" name="object 4"/>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240" y="1147572"/>
              <a:ext cx="4433316" cy="369112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dirty="0"/>
            </a:p>
          </p:txBody>
        </p:sp>
        <p:sp>
          <p:nvSpPr>
            <p:cNvPr id="7" name="object 7"/>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sp>
        <p:nvSpPr>
          <p:cNvPr id="8" name="object 8"/>
          <p:cNvSpPr txBox="1"/>
          <p:nvPr/>
        </p:nvSpPr>
        <p:spPr>
          <a:xfrm>
            <a:off x="73576" y="1115566"/>
            <a:ext cx="8504873" cy="1283044"/>
          </a:xfrm>
          <a:prstGeom prst="rect">
            <a:avLst/>
          </a:prstGeom>
        </p:spPr>
        <p:txBody>
          <a:bodyPr vert="horz" wrap="square" lIns="0" tIns="13335" rIns="0" bIns="0" rtlCol="0">
            <a:spAutoFit/>
          </a:bodyPr>
          <a:lstStyle/>
          <a:p>
            <a:pPr marL="299085" indent="-287020">
              <a:lnSpc>
                <a:spcPct val="100000"/>
              </a:lnSpc>
              <a:spcBef>
                <a:spcPts val="105"/>
              </a:spcBef>
              <a:buFont typeface="Wingdings"/>
              <a:buChar char=""/>
              <a:tabLst>
                <a:tab pos="299720" algn="l"/>
              </a:tabLst>
            </a:pPr>
            <a:r>
              <a:rPr lang="en-US" sz="2000" b="1" dirty="0" smtClean="0"/>
              <a:t>EERD Diagram</a:t>
            </a:r>
          </a:p>
          <a:p>
            <a:pPr marL="12065">
              <a:lnSpc>
                <a:spcPct val="100000"/>
              </a:lnSpc>
              <a:spcBef>
                <a:spcPts val="105"/>
              </a:spcBef>
              <a:tabLst>
                <a:tab pos="299720" algn="l"/>
              </a:tabLst>
            </a:pPr>
            <a:endParaRPr lang="en-US" sz="2000" b="1" dirty="0"/>
          </a:p>
          <a:p>
            <a:pPr marL="299085" indent="-287020">
              <a:lnSpc>
                <a:spcPct val="100000"/>
              </a:lnSpc>
              <a:spcBef>
                <a:spcPts val="105"/>
              </a:spcBef>
              <a:buFont typeface="Wingdings"/>
              <a:buChar char=""/>
              <a:tabLst>
                <a:tab pos="299720" algn="l"/>
              </a:tabLst>
            </a:pPr>
            <a:endParaRPr lang="en-US" sz="2000" b="1" spc="-10" dirty="0">
              <a:latin typeface="Carlito"/>
              <a:cs typeface="Carlito"/>
            </a:endParaRPr>
          </a:p>
          <a:p>
            <a:pPr marL="299085" indent="-287020">
              <a:lnSpc>
                <a:spcPct val="100000"/>
              </a:lnSpc>
              <a:spcBef>
                <a:spcPts val="105"/>
              </a:spcBef>
              <a:buFont typeface="Wingdings"/>
              <a:buChar char=""/>
              <a:tabLst>
                <a:tab pos="299720" algn="l"/>
              </a:tabLst>
            </a:pPr>
            <a:endParaRPr lang="en-US" sz="2000" b="1" spc="-10" dirty="0">
              <a:latin typeface="Carlito"/>
              <a:cs typeface="Carlito"/>
            </a:endParaRPr>
          </a:p>
        </p:txBody>
      </p:sp>
      <p:pic>
        <p:nvPicPr>
          <p:cNvPr id="11" name="Picture 10"/>
          <p:cNvPicPr/>
          <p:nvPr/>
        </p:nvPicPr>
        <p:blipFill>
          <a:blip r:embed="rId4"/>
          <a:stretch>
            <a:fillRect/>
          </a:stretch>
        </p:blipFill>
        <p:spPr>
          <a:xfrm>
            <a:off x="914400" y="1502598"/>
            <a:ext cx="4343400" cy="4974402"/>
          </a:xfrm>
          <a:prstGeom prst="rect">
            <a:avLst/>
          </a:prstGeom>
          <a:ln>
            <a:solidFill>
              <a:schemeClr val="tx1"/>
            </a:solidFill>
          </a:ln>
        </p:spPr>
      </p:pic>
    </p:spTree>
    <p:extLst>
      <p:ext uri="{BB962C8B-B14F-4D97-AF65-F5344CB8AC3E}">
        <p14:creationId xmlns:p14="http://schemas.microsoft.com/office/powerpoint/2010/main" val="2094902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3583940"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Arial"/>
                <a:cs typeface="Arial"/>
              </a:rPr>
              <a:t>2. Project</a:t>
            </a:r>
            <a:r>
              <a:rPr sz="2800" dirty="0">
                <a:solidFill>
                  <a:srgbClr val="FFFFFF"/>
                </a:solidFill>
                <a:latin typeface="Arial"/>
                <a:cs typeface="Arial"/>
              </a:rPr>
              <a:t> </a:t>
            </a:r>
            <a:r>
              <a:rPr sz="2800" spc="-5" dirty="0">
                <a:solidFill>
                  <a:srgbClr val="FFFFFF"/>
                </a:solidFill>
                <a:latin typeface="Arial"/>
                <a:cs typeface="Arial"/>
              </a:rPr>
              <a:t>Deliverables</a:t>
            </a:r>
            <a:endParaRPr sz="2800" dirty="0">
              <a:latin typeface="Arial"/>
              <a:cs typeface="Arial"/>
            </a:endParaRPr>
          </a:p>
        </p:txBody>
      </p:sp>
      <p:grpSp>
        <p:nvGrpSpPr>
          <p:cNvPr id="3" name="object 3"/>
          <p:cNvGrpSpPr/>
          <p:nvPr/>
        </p:nvGrpSpPr>
        <p:grpSpPr>
          <a:xfrm>
            <a:off x="-56993" y="1066800"/>
            <a:ext cx="8982710" cy="5651500"/>
            <a:chOff x="15240" y="1147572"/>
            <a:chExt cx="8982710" cy="5651500"/>
          </a:xfrm>
        </p:grpSpPr>
        <p:sp>
          <p:nvSpPr>
            <p:cNvPr id="4" name="object 4"/>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240" y="1147572"/>
              <a:ext cx="4433316" cy="369112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dirty="0"/>
            </a:p>
          </p:txBody>
        </p:sp>
        <p:sp>
          <p:nvSpPr>
            <p:cNvPr id="7" name="object 7"/>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sp>
        <p:nvSpPr>
          <p:cNvPr id="8" name="object 8"/>
          <p:cNvSpPr txBox="1"/>
          <p:nvPr/>
        </p:nvSpPr>
        <p:spPr>
          <a:xfrm>
            <a:off x="73576" y="1115566"/>
            <a:ext cx="8504873" cy="1283044"/>
          </a:xfrm>
          <a:prstGeom prst="rect">
            <a:avLst/>
          </a:prstGeom>
        </p:spPr>
        <p:txBody>
          <a:bodyPr vert="horz" wrap="square" lIns="0" tIns="13335" rIns="0" bIns="0" rtlCol="0">
            <a:spAutoFit/>
          </a:bodyPr>
          <a:lstStyle/>
          <a:p>
            <a:pPr marL="299085" indent="-287020">
              <a:lnSpc>
                <a:spcPct val="100000"/>
              </a:lnSpc>
              <a:spcBef>
                <a:spcPts val="105"/>
              </a:spcBef>
              <a:buFont typeface="Wingdings"/>
              <a:buChar char=""/>
              <a:tabLst>
                <a:tab pos="299720" algn="l"/>
              </a:tabLst>
            </a:pPr>
            <a:r>
              <a:rPr lang="en-US" sz="2000" b="1" dirty="0" smtClean="0"/>
              <a:t>Use Case Diagram</a:t>
            </a:r>
          </a:p>
          <a:p>
            <a:pPr marL="12065">
              <a:lnSpc>
                <a:spcPct val="100000"/>
              </a:lnSpc>
              <a:spcBef>
                <a:spcPts val="105"/>
              </a:spcBef>
              <a:tabLst>
                <a:tab pos="299720" algn="l"/>
              </a:tabLst>
            </a:pPr>
            <a:endParaRPr lang="en-US" sz="2000" b="1" dirty="0"/>
          </a:p>
          <a:p>
            <a:pPr marL="299085" indent="-287020">
              <a:lnSpc>
                <a:spcPct val="100000"/>
              </a:lnSpc>
              <a:spcBef>
                <a:spcPts val="105"/>
              </a:spcBef>
              <a:buFont typeface="Wingdings"/>
              <a:buChar char=""/>
              <a:tabLst>
                <a:tab pos="299720" algn="l"/>
              </a:tabLst>
            </a:pPr>
            <a:endParaRPr lang="en-US" sz="2000" b="1" spc="-10" dirty="0">
              <a:latin typeface="Carlito"/>
              <a:cs typeface="Carlito"/>
            </a:endParaRPr>
          </a:p>
          <a:p>
            <a:pPr marL="299085" indent="-287020">
              <a:lnSpc>
                <a:spcPct val="100000"/>
              </a:lnSpc>
              <a:spcBef>
                <a:spcPts val="105"/>
              </a:spcBef>
              <a:buFont typeface="Wingdings"/>
              <a:buChar char=""/>
              <a:tabLst>
                <a:tab pos="299720" algn="l"/>
              </a:tabLst>
            </a:pPr>
            <a:endParaRPr lang="en-US" sz="2000" b="1" spc="-10" dirty="0">
              <a:latin typeface="Carlito"/>
              <a:cs typeface="Carlito"/>
            </a:endParaRPr>
          </a:p>
        </p:txBody>
      </p:sp>
      <p:pic>
        <p:nvPicPr>
          <p:cNvPr id="9" name="image22.png"/>
          <p:cNvPicPr/>
          <p:nvPr/>
        </p:nvPicPr>
        <p:blipFill>
          <a:blip r:embed="rId4"/>
          <a:srcRect/>
          <a:stretch>
            <a:fillRect/>
          </a:stretch>
        </p:blipFill>
        <p:spPr>
          <a:xfrm>
            <a:off x="2562700" y="1315273"/>
            <a:ext cx="3867882" cy="5146675"/>
          </a:xfrm>
          <a:prstGeom prst="rect">
            <a:avLst/>
          </a:prstGeom>
          <a:ln w="25400">
            <a:solidFill>
              <a:schemeClr val="tx1"/>
            </a:solidFill>
            <a:prstDash val="solid"/>
          </a:ln>
        </p:spPr>
      </p:pic>
    </p:spTree>
    <p:extLst>
      <p:ext uri="{BB962C8B-B14F-4D97-AF65-F5344CB8AC3E}">
        <p14:creationId xmlns:p14="http://schemas.microsoft.com/office/powerpoint/2010/main" val="2534377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3583940"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Arial"/>
                <a:cs typeface="Arial"/>
              </a:rPr>
              <a:t>2. Project</a:t>
            </a:r>
            <a:r>
              <a:rPr sz="2800" dirty="0">
                <a:solidFill>
                  <a:srgbClr val="FFFFFF"/>
                </a:solidFill>
                <a:latin typeface="Arial"/>
                <a:cs typeface="Arial"/>
              </a:rPr>
              <a:t> </a:t>
            </a:r>
            <a:r>
              <a:rPr sz="2800" spc="-5" dirty="0">
                <a:solidFill>
                  <a:srgbClr val="FFFFFF"/>
                </a:solidFill>
                <a:latin typeface="Arial"/>
                <a:cs typeface="Arial"/>
              </a:rPr>
              <a:t>Deliverables</a:t>
            </a:r>
            <a:endParaRPr sz="2800" dirty="0">
              <a:latin typeface="Arial"/>
              <a:cs typeface="Arial"/>
            </a:endParaRPr>
          </a:p>
        </p:txBody>
      </p:sp>
      <p:grpSp>
        <p:nvGrpSpPr>
          <p:cNvPr id="3" name="object 3"/>
          <p:cNvGrpSpPr/>
          <p:nvPr/>
        </p:nvGrpSpPr>
        <p:grpSpPr>
          <a:xfrm>
            <a:off x="-56993" y="1066800"/>
            <a:ext cx="8982710" cy="5651500"/>
            <a:chOff x="15240" y="1147572"/>
            <a:chExt cx="8982710" cy="5651500"/>
          </a:xfrm>
        </p:grpSpPr>
        <p:sp>
          <p:nvSpPr>
            <p:cNvPr id="4" name="object 4"/>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240" y="1147572"/>
              <a:ext cx="4433316" cy="369112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dirty="0"/>
            </a:p>
          </p:txBody>
        </p:sp>
        <p:sp>
          <p:nvSpPr>
            <p:cNvPr id="7" name="object 7"/>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sp>
        <p:nvSpPr>
          <p:cNvPr id="8" name="object 8"/>
          <p:cNvSpPr txBox="1"/>
          <p:nvPr/>
        </p:nvSpPr>
        <p:spPr>
          <a:xfrm>
            <a:off x="73576" y="1115566"/>
            <a:ext cx="8504873" cy="1283044"/>
          </a:xfrm>
          <a:prstGeom prst="rect">
            <a:avLst/>
          </a:prstGeom>
        </p:spPr>
        <p:txBody>
          <a:bodyPr vert="horz" wrap="square" lIns="0" tIns="13335" rIns="0" bIns="0" rtlCol="0">
            <a:spAutoFit/>
          </a:bodyPr>
          <a:lstStyle/>
          <a:p>
            <a:pPr marL="299085" indent="-287020">
              <a:lnSpc>
                <a:spcPct val="100000"/>
              </a:lnSpc>
              <a:spcBef>
                <a:spcPts val="105"/>
              </a:spcBef>
              <a:buFont typeface="Wingdings"/>
              <a:buChar char=""/>
              <a:tabLst>
                <a:tab pos="299720" algn="l"/>
              </a:tabLst>
            </a:pPr>
            <a:r>
              <a:rPr lang="en-US" sz="2000" b="1" dirty="0" smtClean="0"/>
              <a:t>Story Board</a:t>
            </a:r>
          </a:p>
          <a:p>
            <a:pPr marL="12065">
              <a:lnSpc>
                <a:spcPct val="100000"/>
              </a:lnSpc>
              <a:spcBef>
                <a:spcPts val="105"/>
              </a:spcBef>
              <a:tabLst>
                <a:tab pos="299720" algn="l"/>
              </a:tabLst>
            </a:pPr>
            <a:endParaRPr lang="en-US" sz="2000" b="1" dirty="0"/>
          </a:p>
          <a:p>
            <a:pPr marL="299085" indent="-287020">
              <a:lnSpc>
                <a:spcPct val="100000"/>
              </a:lnSpc>
              <a:spcBef>
                <a:spcPts val="105"/>
              </a:spcBef>
              <a:buFont typeface="Wingdings"/>
              <a:buChar char=""/>
              <a:tabLst>
                <a:tab pos="299720" algn="l"/>
              </a:tabLst>
            </a:pPr>
            <a:endParaRPr lang="en-US" sz="2000" b="1" spc="-10" dirty="0">
              <a:latin typeface="Carlito"/>
              <a:cs typeface="Carlito"/>
            </a:endParaRPr>
          </a:p>
          <a:p>
            <a:pPr marL="299085" indent="-287020">
              <a:lnSpc>
                <a:spcPct val="100000"/>
              </a:lnSpc>
              <a:spcBef>
                <a:spcPts val="105"/>
              </a:spcBef>
              <a:buFont typeface="Wingdings"/>
              <a:buChar char=""/>
              <a:tabLst>
                <a:tab pos="299720" algn="l"/>
              </a:tabLst>
            </a:pPr>
            <a:endParaRPr lang="en-US" sz="2000" b="1" spc="-10" dirty="0">
              <a:latin typeface="Carlito"/>
              <a:cs typeface="Carlito"/>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1405426"/>
            <a:ext cx="6043878" cy="5007265"/>
          </a:xfrm>
          <a:prstGeom prst="rect">
            <a:avLst/>
          </a:prstGeom>
        </p:spPr>
      </p:pic>
    </p:spTree>
    <p:extLst>
      <p:ext uri="{BB962C8B-B14F-4D97-AF65-F5344CB8AC3E}">
        <p14:creationId xmlns:p14="http://schemas.microsoft.com/office/powerpoint/2010/main" val="1076156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3583940"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Arial"/>
                <a:cs typeface="Arial"/>
              </a:rPr>
              <a:t>2. Project</a:t>
            </a:r>
            <a:r>
              <a:rPr sz="2800" dirty="0">
                <a:solidFill>
                  <a:srgbClr val="FFFFFF"/>
                </a:solidFill>
                <a:latin typeface="Arial"/>
                <a:cs typeface="Arial"/>
              </a:rPr>
              <a:t> </a:t>
            </a:r>
            <a:r>
              <a:rPr sz="2800" spc="-5" dirty="0">
                <a:solidFill>
                  <a:srgbClr val="FFFFFF"/>
                </a:solidFill>
                <a:latin typeface="Arial"/>
                <a:cs typeface="Arial"/>
              </a:rPr>
              <a:t>Deliverables</a:t>
            </a:r>
            <a:endParaRPr sz="2800" dirty="0">
              <a:latin typeface="Arial"/>
              <a:cs typeface="Arial"/>
            </a:endParaRPr>
          </a:p>
        </p:txBody>
      </p:sp>
      <p:grpSp>
        <p:nvGrpSpPr>
          <p:cNvPr id="3" name="object 3"/>
          <p:cNvGrpSpPr/>
          <p:nvPr/>
        </p:nvGrpSpPr>
        <p:grpSpPr>
          <a:xfrm>
            <a:off x="-56993" y="1066800"/>
            <a:ext cx="8982710" cy="5651500"/>
            <a:chOff x="15240" y="1147572"/>
            <a:chExt cx="8982710" cy="5651500"/>
          </a:xfrm>
        </p:grpSpPr>
        <p:sp>
          <p:nvSpPr>
            <p:cNvPr id="4" name="object 4"/>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240" y="1147572"/>
              <a:ext cx="4433316" cy="369112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dirty="0"/>
            </a:p>
          </p:txBody>
        </p:sp>
        <p:sp>
          <p:nvSpPr>
            <p:cNvPr id="7" name="object 7"/>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sp>
        <p:nvSpPr>
          <p:cNvPr id="8" name="object 8"/>
          <p:cNvSpPr txBox="1"/>
          <p:nvPr/>
        </p:nvSpPr>
        <p:spPr>
          <a:xfrm>
            <a:off x="73576" y="1115566"/>
            <a:ext cx="8504873" cy="962443"/>
          </a:xfrm>
          <a:prstGeom prst="rect">
            <a:avLst/>
          </a:prstGeom>
        </p:spPr>
        <p:txBody>
          <a:bodyPr vert="horz" wrap="square" lIns="0" tIns="13335" rIns="0" bIns="0" rtlCol="0">
            <a:spAutoFit/>
          </a:bodyPr>
          <a:lstStyle/>
          <a:p>
            <a:pPr marL="299085" indent="-287020">
              <a:spcBef>
                <a:spcPts val="105"/>
              </a:spcBef>
              <a:buFont typeface="Wingdings"/>
              <a:buChar char=""/>
              <a:tabLst>
                <a:tab pos="299720" algn="l"/>
              </a:tabLst>
            </a:pPr>
            <a:r>
              <a:rPr lang="en-US" sz="2000" b="1" dirty="0" smtClean="0"/>
              <a:t>Portability </a:t>
            </a:r>
            <a:r>
              <a:rPr lang="en-US" sz="2000" b="1" dirty="0"/>
              <a:t>testing</a:t>
            </a:r>
            <a:endParaRPr lang="en-US" sz="2000" dirty="0"/>
          </a:p>
          <a:p>
            <a:pPr marL="299085" indent="-287020">
              <a:lnSpc>
                <a:spcPct val="100000"/>
              </a:lnSpc>
              <a:spcBef>
                <a:spcPts val="105"/>
              </a:spcBef>
              <a:buFont typeface="Wingdings"/>
              <a:buChar char=""/>
              <a:tabLst>
                <a:tab pos="299720" algn="l"/>
              </a:tabLst>
            </a:pPr>
            <a:endParaRPr lang="en-US" sz="2000" b="1" spc="-10" dirty="0" smtClean="0">
              <a:latin typeface="Carlito"/>
              <a:cs typeface="Carlito"/>
            </a:endParaRPr>
          </a:p>
          <a:p>
            <a:pPr marL="299085" indent="-287020">
              <a:lnSpc>
                <a:spcPct val="100000"/>
              </a:lnSpc>
              <a:spcBef>
                <a:spcPts val="105"/>
              </a:spcBef>
              <a:buFont typeface="Wingdings"/>
              <a:buChar char=""/>
              <a:tabLst>
                <a:tab pos="299720" algn="l"/>
              </a:tabLst>
            </a:pPr>
            <a:endParaRPr lang="en-US" sz="2000" b="1" spc="-10" dirty="0">
              <a:latin typeface="Carlito"/>
              <a:cs typeface="Carlito"/>
            </a:endParaRPr>
          </a:p>
        </p:txBody>
      </p:sp>
      <p:graphicFrame>
        <p:nvGraphicFramePr>
          <p:cNvPr id="11" name="Table 10"/>
          <p:cNvGraphicFramePr>
            <a:graphicFrameLocks noGrp="1"/>
          </p:cNvGraphicFramePr>
          <p:nvPr>
            <p:extLst>
              <p:ext uri="{D42A27DB-BD31-4B8C-83A1-F6EECF244321}">
                <p14:modId xmlns:p14="http://schemas.microsoft.com/office/powerpoint/2010/main" val="1225509076"/>
              </p:ext>
            </p:extLst>
          </p:nvPr>
        </p:nvGraphicFramePr>
        <p:xfrm>
          <a:off x="609600" y="1765242"/>
          <a:ext cx="7307581" cy="931864"/>
        </p:xfrm>
        <a:graphic>
          <a:graphicData uri="http://schemas.openxmlformats.org/drawingml/2006/table">
            <a:tbl>
              <a:tblPr bandRow="1">
                <a:tableStyleId>{5C22544A-7EE6-4342-B048-85BDC9FD1C3A}</a:tableStyleId>
              </a:tblPr>
              <a:tblGrid>
                <a:gridCol w="875799">
                  <a:extLst>
                    <a:ext uri="{9D8B030D-6E8A-4147-A177-3AD203B41FA5}">
                      <a16:colId xmlns:a16="http://schemas.microsoft.com/office/drawing/2014/main" val="20000"/>
                    </a:ext>
                  </a:extLst>
                </a:gridCol>
                <a:gridCol w="2692341">
                  <a:extLst>
                    <a:ext uri="{9D8B030D-6E8A-4147-A177-3AD203B41FA5}">
                      <a16:colId xmlns:a16="http://schemas.microsoft.com/office/drawing/2014/main" val="20001"/>
                    </a:ext>
                  </a:extLst>
                </a:gridCol>
                <a:gridCol w="2692341">
                  <a:extLst>
                    <a:ext uri="{9D8B030D-6E8A-4147-A177-3AD203B41FA5}">
                      <a16:colId xmlns:a16="http://schemas.microsoft.com/office/drawing/2014/main" val="20002"/>
                    </a:ext>
                  </a:extLst>
                </a:gridCol>
                <a:gridCol w="1047100">
                  <a:extLst>
                    <a:ext uri="{9D8B030D-6E8A-4147-A177-3AD203B41FA5}">
                      <a16:colId xmlns:a16="http://schemas.microsoft.com/office/drawing/2014/main" val="20003"/>
                    </a:ext>
                  </a:extLst>
                </a:gridCol>
              </a:tblGrid>
              <a:tr h="393700">
                <a:tc>
                  <a:txBody>
                    <a:bodyPr/>
                    <a:lstStyle/>
                    <a:p>
                      <a:pPr marL="0" marR="0" algn="l">
                        <a:lnSpc>
                          <a:spcPct val="107000"/>
                        </a:lnSpc>
                        <a:spcBef>
                          <a:spcPts val="0"/>
                        </a:spcBef>
                        <a:spcAft>
                          <a:spcPts val="600"/>
                        </a:spcAft>
                      </a:pPr>
                      <a:r>
                        <a:rPr lang="en-US" sz="1100" dirty="0">
                          <a:effectLst/>
                        </a:rPr>
                        <a:t>Type of Testing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600"/>
                        </a:spcAft>
                      </a:pPr>
                      <a:r>
                        <a:rPr lang="en-US" sz="1100">
                          <a:effectLst/>
                        </a:rPr>
                        <a:t>Test Scenario 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600"/>
                        </a:spcAft>
                      </a:pPr>
                      <a:r>
                        <a:rPr lang="en-US" sz="1100">
                          <a:effectLst/>
                        </a:rPr>
                        <a:t>Test Scenario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600"/>
                        </a:spcAft>
                      </a:pPr>
                      <a:r>
                        <a:rPr lang="en-US" sz="1100">
                          <a:effectLst/>
                        </a:rPr>
                        <a:t>Number of Test Cases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0">
                <a:tc rowSpan="3">
                  <a:txBody>
                    <a:bodyPr/>
                    <a:lstStyle/>
                    <a:p>
                      <a:pPr marL="0" marR="0" algn="l">
                        <a:lnSpc>
                          <a:spcPct val="107000"/>
                        </a:lnSpc>
                        <a:spcBef>
                          <a:spcPts val="0"/>
                        </a:spcBef>
                        <a:spcAft>
                          <a:spcPts val="600"/>
                        </a:spcAft>
                      </a:pPr>
                      <a:r>
                        <a:rPr lang="en-US" sz="1100" dirty="0">
                          <a:effectLst/>
                        </a:rPr>
                        <a:t>Unit testing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600"/>
                        </a:spcAft>
                      </a:pPr>
                      <a:r>
                        <a:rPr lang="en-US" sz="1100">
                          <a:effectLst/>
                        </a:rPr>
                        <a:t>TS001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600"/>
                        </a:spcAft>
                      </a:pPr>
                      <a:r>
                        <a:rPr lang="en-US" sz="1100">
                          <a:effectLst/>
                        </a:rPr>
                        <a:t>Open Merry Meal’s website on a Desktop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60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0">
                <a:tc vMerge="1">
                  <a:txBody>
                    <a:bodyPr/>
                    <a:lstStyle/>
                    <a:p>
                      <a:endParaRPr lang="en-US"/>
                    </a:p>
                  </a:txBody>
                  <a:tcPr/>
                </a:tc>
                <a:tc>
                  <a:txBody>
                    <a:bodyPr/>
                    <a:lstStyle/>
                    <a:p>
                      <a:pPr marL="0" marR="0" algn="l">
                        <a:lnSpc>
                          <a:spcPct val="107000"/>
                        </a:lnSpc>
                        <a:spcBef>
                          <a:spcPts val="0"/>
                        </a:spcBef>
                        <a:spcAft>
                          <a:spcPts val="600"/>
                        </a:spcAft>
                      </a:pPr>
                      <a:r>
                        <a:rPr lang="en-US" sz="1100">
                          <a:effectLst/>
                        </a:rPr>
                        <a:t>TS002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600"/>
                        </a:spcAft>
                      </a:pPr>
                      <a:r>
                        <a:rPr lang="en-US" sz="1100">
                          <a:effectLst/>
                        </a:rPr>
                        <a:t>Open Merry Meal’s website on a iPhone XR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60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0">
                <a:tc vMerge="1">
                  <a:txBody>
                    <a:bodyPr/>
                    <a:lstStyle/>
                    <a:p>
                      <a:endParaRPr lang="en-US"/>
                    </a:p>
                  </a:txBody>
                  <a:tcPr/>
                </a:tc>
                <a:tc>
                  <a:txBody>
                    <a:bodyPr/>
                    <a:lstStyle/>
                    <a:p>
                      <a:pPr marL="0" marR="0" algn="l">
                        <a:lnSpc>
                          <a:spcPct val="107000"/>
                        </a:lnSpc>
                        <a:spcBef>
                          <a:spcPts val="0"/>
                        </a:spcBef>
                        <a:spcAft>
                          <a:spcPts val="600"/>
                        </a:spcAft>
                      </a:pPr>
                      <a:r>
                        <a:rPr lang="en-US" sz="1100">
                          <a:effectLst/>
                        </a:rPr>
                        <a:t>TS003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600"/>
                        </a:spcAft>
                      </a:pPr>
                      <a:r>
                        <a:rPr lang="en-US" sz="1100">
                          <a:effectLst/>
                        </a:rPr>
                        <a:t>Open Merry Meal’s website on a iPad Mini</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600"/>
                        </a:spcAft>
                      </a:pPr>
                      <a:r>
                        <a:rPr lang="en-US" sz="11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76682116"/>
              </p:ext>
            </p:extLst>
          </p:nvPr>
        </p:nvGraphicFramePr>
        <p:xfrm>
          <a:off x="914400" y="2971800"/>
          <a:ext cx="6781802" cy="3581400"/>
        </p:xfrm>
        <a:graphic>
          <a:graphicData uri="http://schemas.openxmlformats.org/drawingml/2006/table">
            <a:tbl>
              <a:tblPr bandRow="1">
                <a:tableStyleId>{5C22544A-7EE6-4342-B048-85BDC9FD1C3A}</a:tableStyleId>
              </a:tblPr>
              <a:tblGrid>
                <a:gridCol w="653433">
                  <a:extLst>
                    <a:ext uri="{9D8B030D-6E8A-4147-A177-3AD203B41FA5}">
                      <a16:colId xmlns:a16="http://schemas.microsoft.com/office/drawing/2014/main" val="20000"/>
                    </a:ext>
                  </a:extLst>
                </a:gridCol>
                <a:gridCol w="538537">
                  <a:extLst>
                    <a:ext uri="{9D8B030D-6E8A-4147-A177-3AD203B41FA5}">
                      <a16:colId xmlns:a16="http://schemas.microsoft.com/office/drawing/2014/main" val="20001"/>
                    </a:ext>
                  </a:extLst>
                </a:gridCol>
                <a:gridCol w="825482">
                  <a:extLst>
                    <a:ext uri="{9D8B030D-6E8A-4147-A177-3AD203B41FA5}">
                      <a16:colId xmlns:a16="http://schemas.microsoft.com/office/drawing/2014/main" val="20002"/>
                    </a:ext>
                  </a:extLst>
                </a:gridCol>
                <a:gridCol w="1068827">
                  <a:extLst>
                    <a:ext uri="{9D8B030D-6E8A-4147-A177-3AD203B41FA5}">
                      <a16:colId xmlns:a16="http://schemas.microsoft.com/office/drawing/2014/main" val="20003"/>
                    </a:ext>
                  </a:extLst>
                </a:gridCol>
                <a:gridCol w="1111250">
                  <a:extLst>
                    <a:ext uri="{9D8B030D-6E8A-4147-A177-3AD203B41FA5}">
                      <a16:colId xmlns:a16="http://schemas.microsoft.com/office/drawing/2014/main" val="20004"/>
                    </a:ext>
                  </a:extLst>
                </a:gridCol>
                <a:gridCol w="440140">
                  <a:extLst>
                    <a:ext uri="{9D8B030D-6E8A-4147-A177-3AD203B41FA5}">
                      <a16:colId xmlns:a16="http://schemas.microsoft.com/office/drawing/2014/main" val="20005"/>
                    </a:ext>
                  </a:extLst>
                </a:gridCol>
                <a:gridCol w="816644">
                  <a:extLst>
                    <a:ext uri="{9D8B030D-6E8A-4147-A177-3AD203B41FA5}">
                      <a16:colId xmlns:a16="http://schemas.microsoft.com/office/drawing/2014/main" val="20006"/>
                    </a:ext>
                  </a:extLst>
                </a:gridCol>
                <a:gridCol w="636346">
                  <a:extLst>
                    <a:ext uri="{9D8B030D-6E8A-4147-A177-3AD203B41FA5}">
                      <a16:colId xmlns:a16="http://schemas.microsoft.com/office/drawing/2014/main" val="20007"/>
                    </a:ext>
                  </a:extLst>
                </a:gridCol>
                <a:gridCol w="691143">
                  <a:extLst>
                    <a:ext uri="{9D8B030D-6E8A-4147-A177-3AD203B41FA5}">
                      <a16:colId xmlns:a16="http://schemas.microsoft.com/office/drawing/2014/main" val="20008"/>
                    </a:ext>
                  </a:extLst>
                </a:gridCol>
              </a:tblGrid>
              <a:tr h="534489">
                <a:tc>
                  <a:txBody>
                    <a:bodyPr/>
                    <a:lstStyle/>
                    <a:p>
                      <a:pPr marL="0" marR="0">
                        <a:lnSpc>
                          <a:spcPct val="107000"/>
                        </a:lnSpc>
                        <a:spcBef>
                          <a:spcPts val="0"/>
                        </a:spcBef>
                        <a:spcAft>
                          <a:spcPts val="600"/>
                        </a:spcAft>
                      </a:pPr>
                      <a:r>
                        <a:rPr lang="en-US" sz="800" dirty="0">
                          <a:effectLst/>
                        </a:rPr>
                        <a:t>Scenario ID</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2671" marR="42671" marT="0" marB="0"/>
                </a:tc>
                <a:tc>
                  <a:txBody>
                    <a:bodyPr/>
                    <a:lstStyle/>
                    <a:p>
                      <a:pPr marL="0" marR="0">
                        <a:lnSpc>
                          <a:spcPct val="107000"/>
                        </a:lnSpc>
                        <a:spcBef>
                          <a:spcPts val="0"/>
                        </a:spcBef>
                        <a:spcAft>
                          <a:spcPts val="600"/>
                        </a:spcAft>
                      </a:pPr>
                      <a:r>
                        <a:rPr lang="en-US" sz="800">
                          <a:effectLst/>
                        </a:rPr>
                        <a:t>Test Case ID</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2671" marR="42671" marT="0" marB="0"/>
                </a:tc>
                <a:tc>
                  <a:txBody>
                    <a:bodyPr/>
                    <a:lstStyle/>
                    <a:p>
                      <a:pPr marL="0" marR="0">
                        <a:lnSpc>
                          <a:spcPct val="107000"/>
                        </a:lnSpc>
                        <a:spcBef>
                          <a:spcPts val="0"/>
                        </a:spcBef>
                        <a:spcAft>
                          <a:spcPts val="600"/>
                        </a:spcAft>
                      </a:pPr>
                      <a:r>
                        <a:rPr lang="en-US" sz="800" dirty="0">
                          <a:effectLst/>
                        </a:rPr>
                        <a:t>Test Case</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2671" marR="42671" marT="0" marB="0"/>
                </a:tc>
                <a:tc>
                  <a:txBody>
                    <a:bodyPr/>
                    <a:lstStyle/>
                    <a:p>
                      <a:pPr marL="0" marR="0">
                        <a:lnSpc>
                          <a:spcPct val="107000"/>
                        </a:lnSpc>
                        <a:spcBef>
                          <a:spcPts val="0"/>
                        </a:spcBef>
                        <a:spcAft>
                          <a:spcPts val="600"/>
                        </a:spcAft>
                      </a:pPr>
                      <a:r>
                        <a:rPr lang="en-US" sz="800">
                          <a:effectLst/>
                        </a:rPr>
                        <a:t>Preconditions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2671" marR="42671" marT="0" marB="0"/>
                </a:tc>
                <a:tc>
                  <a:txBody>
                    <a:bodyPr/>
                    <a:lstStyle/>
                    <a:p>
                      <a:pPr marL="0" marR="0">
                        <a:lnSpc>
                          <a:spcPct val="107000"/>
                        </a:lnSpc>
                        <a:spcBef>
                          <a:spcPts val="0"/>
                        </a:spcBef>
                        <a:spcAft>
                          <a:spcPts val="600"/>
                        </a:spcAft>
                      </a:pPr>
                      <a:r>
                        <a:rPr lang="en-US" sz="800">
                          <a:effectLst/>
                        </a:rPr>
                        <a:t>Steps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2671" marR="42671" marT="0" marB="0"/>
                </a:tc>
                <a:tc>
                  <a:txBody>
                    <a:bodyPr/>
                    <a:lstStyle/>
                    <a:p>
                      <a:pPr marL="0" marR="0">
                        <a:lnSpc>
                          <a:spcPct val="107000"/>
                        </a:lnSpc>
                        <a:spcBef>
                          <a:spcPts val="0"/>
                        </a:spcBef>
                        <a:spcAft>
                          <a:spcPts val="600"/>
                        </a:spcAft>
                      </a:pPr>
                      <a:r>
                        <a:rPr lang="en-US" sz="700">
                          <a:effectLst/>
                        </a:rPr>
                        <a:t>Test Data</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2671" marR="42671" marT="0" marB="0"/>
                </a:tc>
                <a:tc>
                  <a:txBody>
                    <a:bodyPr/>
                    <a:lstStyle/>
                    <a:p>
                      <a:pPr marL="0" marR="0">
                        <a:lnSpc>
                          <a:spcPct val="107000"/>
                        </a:lnSpc>
                        <a:spcBef>
                          <a:spcPts val="0"/>
                        </a:spcBef>
                        <a:spcAft>
                          <a:spcPts val="600"/>
                        </a:spcAft>
                      </a:pPr>
                      <a:r>
                        <a:rPr lang="en-US" sz="700">
                          <a:effectLst/>
                        </a:rPr>
                        <a:t>Expected Results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2671" marR="42671" marT="0" marB="0"/>
                </a:tc>
                <a:tc>
                  <a:txBody>
                    <a:bodyPr/>
                    <a:lstStyle/>
                    <a:p>
                      <a:pPr marL="0" marR="0">
                        <a:lnSpc>
                          <a:spcPct val="107000"/>
                        </a:lnSpc>
                        <a:spcBef>
                          <a:spcPts val="0"/>
                        </a:spcBef>
                        <a:spcAft>
                          <a:spcPts val="600"/>
                        </a:spcAft>
                      </a:pPr>
                      <a:r>
                        <a:rPr lang="en-US" sz="700">
                          <a:effectLst/>
                        </a:rPr>
                        <a:t>Actual Results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2671" marR="42671" marT="0" marB="0"/>
                </a:tc>
                <a:tc>
                  <a:txBody>
                    <a:bodyPr/>
                    <a:lstStyle/>
                    <a:p>
                      <a:pPr marL="0" marR="0">
                        <a:lnSpc>
                          <a:spcPct val="107000"/>
                        </a:lnSpc>
                        <a:spcBef>
                          <a:spcPts val="0"/>
                        </a:spcBef>
                        <a:spcAft>
                          <a:spcPts val="600"/>
                        </a:spcAft>
                      </a:pPr>
                      <a:r>
                        <a:rPr lang="en-US" sz="700">
                          <a:effectLst/>
                        </a:rPr>
                        <a:t>Pass/Fail</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2671" marR="42671" marT="0" marB="0"/>
                </a:tc>
                <a:extLst>
                  <a:ext uri="{0D108BD9-81ED-4DB2-BD59-A6C34878D82A}">
                    <a16:rowId xmlns:a16="http://schemas.microsoft.com/office/drawing/2014/main" val="10000"/>
                  </a:ext>
                </a:extLst>
              </a:tr>
              <a:tr h="989398">
                <a:tc>
                  <a:txBody>
                    <a:bodyPr/>
                    <a:lstStyle/>
                    <a:p>
                      <a:pPr marL="0" marR="0">
                        <a:lnSpc>
                          <a:spcPct val="107000"/>
                        </a:lnSpc>
                        <a:spcBef>
                          <a:spcPts val="0"/>
                        </a:spcBef>
                        <a:spcAft>
                          <a:spcPts val="600"/>
                        </a:spcAft>
                      </a:pPr>
                      <a:r>
                        <a:rPr lang="en-US" sz="800">
                          <a:effectLst/>
                        </a:rPr>
                        <a:t>TS001</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2671" marR="42671" marT="0" marB="0"/>
                </a:tc>
                <a:tc>
                  <a:txBody>
                    <a:bodyPr/>
                    <a:lstStyle/>
                    <a:p>
                      <a:pPr marL="0" marR="0">
                        <a:lnSpc>
                          <a:spcPct val="107000"/>
                        </a:lnSpc>
                        <a:spcBef>
                          <a:spcPts val="0"/>
                        </a:spcBef>
                        <a:spcAft>
                          <a:spcPts val="600"/>
                        </a:spcAft>
                      </a:pPr>
                      <a:r>
                        <a:rPr lang="en-US" sz="800">
                          <a:effectLst/>
                        </a:rPr>
                        <a:t>TC001</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2671" marR="42671" marT="0" marB="0"/>
                </a:tc>
                <a:tc>
                  <a:txBody>
                    <a:bodyPr/>
                    <a:lstStyle/>
                    <a:p>
                      <a:pPr marL="0" marR="0">
                        <a:lnSpc>
                          <a:spcPct val="107000"/>
                        </a:lnSpc>
                        <a:spcBef>
                          <a:spcPts val="0"/>
                        </a:spcBef>
                        <a:spcAft>
                          <a:spcPts val="600"/>
                        </a:spcAft>
                      </a:pPr>
                      <a:r>
                        <a:rPr lang="en-US" sz="800" dirty="0">
                          <a:effectLst/>
                        </a:rPr>
                        <a:t>To ensure all feature in the login page is visible to the user in Desktop</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2671" marR="42671" marT="0" marB="0"/>
                </a:tc>
                <a:tc>
                  <a:txBody>
                    <a:bodyPr/>
                    <a:lstStyle/>
                    <a:p>
                      <a:pPr marL="0" marR="0">
                        <a:lnSpc>
                          <a:spcPct val="107000"/>
                        </a:lnSpc>
                        <a:spcBef>
                          <a:spcPts val="0"/>
                        </a:spcBef>
                        <a:spcAft>
                          <a:spcPts val="600"/>
                        </a:spcAft>
                      </a:pPr>
                      <a:r>
                        <a:rPr lang="en-US" sz="800">
                          <a:effectLst/>
                        </a:rPr>
                        <a:t>Implementation of Meals on Wheels is completed with all webpages and navigation links and uploaded on local host server.</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2671" marR="42671" marT="0" marB="0"/>
                </a:tc>
                <a:tc>
                  <a:txBody>
                    <a:bodyPr/>
                    <a:lstStyle/>
                    <a:p>
                      <a:pPr marL="342900" marR="0" lvl="0" indent="-342900">
                        <a:lnSpc>
                          <a:spcPct val="107000"/>
                        </a:lnSpc>
                        <a:spcBef>
                          <a:spcPts val="500"/>
                        </a:spcBef>
                        <a:spcAft>
                          <a:spcPts val="0"/>
                        </a:spcAft>
                        <a:buSzPts val="1000"/>
                        <a:buFont typeface="+mj-lt"/>
                        <a:buAutoNum type="arabicPeriod"/>
                        <a:tabLst>
                          <a:tab pos="193675" algn="l"/>
                        </a:tabLst>
                      </a:pPr>
                      <a:r>
                        <a:rPr lang="en-US" sz="800" dirty="0">
                          <a:effectLst/>
                        </a:rPr>
                        <a:t>Enter URL localhost:3000</a:t>
                      </a:r>
                    </a:p>
                    <a:p>
                      <a:pPr marL="342900" marR="0" lvl="0" indent="-342900">
                        <a:lnSpc>
                          <a:spcPct val="107000"/>
                        </a:lnSpc>
                        <a:spcBef>
                          <a:spcPts val="520"/>
                        </a:spcBef>
                        <a:spcAft>
                          <a:spcPts val="0"/>
                        </a:spcAft>
                        <a:buSzPts val="1000"/>
                        <a:buFont typeface="+mj-lt"/>
                        <a:buAutoNum type="arabicPeriod"/>
                        <a:tabLst>
                          <a:tab pos="193675" algn="l"/>
                        </a:tabLst>
                      </a:pPr>
                      <a:r>
                        <a:rPr lang="en-US" sz="800" dirty="0">
                          <a:effectLst/>
                        </a:rPr>
                        <a:t>navigate to navigation bar</a:t>
                      </a:r>
                    </a:p>
                    <a:p>
                      <a:pPr marL="342900" marR="0" lvl="0" indent="-342900">
                        <a:lnSpc>
                          <a:spcPct val="107000"/>
                        </a:lnSpc>
                        <a:spcBef>
                          <a:spcPts val="520"/>
                        </a:spcBef>
                        <a:spcAft>
                          <a:spcPts val="0"/>
                        </a:spcAft>
                        <a:buSzPts val="1000"/>
                        <a:buFont typeface="+mj-lt"/>
                        <a:buAutoNum type="arabicPeriod"/>
                        <a:tabLst>
                          <a:tab pos="193675" algn="l"/>
                        </a:tabLst>
                      </a:pPr>
                      <a:r>
                        <a:rPr lang="en-US" sz="800" dirty="0">
                          <a:effectLst/>
                        </a:rPr>
                        <a:t>Click on login</a:t>
                      </a:r>
                    </a:p>
                    <a:p>
                      <a:pPr marL="0" marR="0">
                        <a:lnSpc>
                          <a:spcPct val="107000"/>
                        </a:lnSpc>
                        <a:spcBef>
                          <a:spcPts val="0"/>
                        </a:spcBef>
                        <a:spcAft>
                          <a:spcPts val="600"/>
                        </a:spcAft>
                      </a:pPr>
                      <a:r>
                        <a:rPr lang="en-US" sz="800" dirty="0">
                          <a:effectLst/>
                        </a:rPr>
                        <a:t> </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2671" marR="42671" marT="0" marB="0"/>
                </a:tc>
                <a:tc>
                  <a:txBody>
                    <a:bodyPr/>
                    <a:lstStyle/>
                    <a:p>
                      <a:pPr marL="0" marR="0">
                        <a:lnSpc>
                          <a:spcPct val="107000"/>
                        </a:lnSpc>
                        <a:spcBef>
                          <a:spcPts val="0"/>
                        </a:spcBef>
                        <a:spcAft>
                          <a:spcPts val="600"/>
                        </a:spcAft>
                      </a:pPr>
                      <a:r>
                        <a:rPr lang="en-US" sz="700" dirty="0">
                          <a:effectLst/>
                        </a:rPr>
                        <a:t> </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2671" marR="42671" marT="0" marB="0"/>
                </a:tc>
                <a:tc>
                  <a:txBody>
                    <a:bodyPr/>
                    <a:lstStyle/>
                    <a:p>
                      <a:pPr marL="0" marR="0">
                        <a:lnSpc>
                          <a:spcPct val="107000"/>
                        </a:lnSpc>
                        <a:spcBef>
                          <a:spcPts val="0"/>
                        </a:spcBef>
                        <a:spcAft>
                          <a:spcPts val="600"/>
                        </a:spcAft>
                      </a:pPr>
                      <a:r>
                        <a:rPr lang="en-US" sz="700">
                          <a:effectLst/>
                        </a:rPr>
                        <a:t>After testing all login page feature is visible to the user in Desktop.</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2671" marR="42671" marT="0" marB="0"/>
                </a:tc>
                <a:tc>
                  <a:txBody>
                    <a:bodyPr/>
                    <a:lstStyle/>
                    <a:p>
                      <a:pPr marL="0" marR="0">
                        <a:lnSpc>
                          <a:spcPct val="107000"/>
                        </a:lnSpc>
                        <a:spcBef>
                          <a:spcPts val="0"/>
                        </a:spcBef>
                        <a:spcAft>
                          <a:spcPts val="600"/>
                        </a:spcAft>
                      </a:pPr>
                      <a:r>
                        <a:rPr lang="en-US" sz="700" dirty="0">
                          <a:effectLst/>
                        </a:rPr>
                        <a:t>As Excepted</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2671" marR="42671" marT="0" marB="0"/>
                </a:tc>
                <a:tc>
                  <a:txBody>
                    <a:bodyPr/>
                    <a:lstStyle/>
                    <a:p>
                      <a:pPr marL="0" marR="0">
                        <a:lnSpc>
                          <a:spcPct val="107000"/>
                        </a:lnSpc>
                        <a:spcBef>
                          <a:spcPts val="0"/>
                        </a:spcBef>
                        <a:spcAft>
                          <a:spcPts val="600"/>
                        </a:spcAft>
                      </a:pPr>
                      <a:r>
                        <a:rPr lang="en-US" sz="700">
                          <a:effectLst/>
                        </a:rPr>
                        <a:t>Pass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2671" marR="42671" marT="0" marB="0"/>
                </a:tc>
                <a:extLst>
                  <a:ext uri="{0D108BD9-81ED-4DB2-BD59-A6C34878D82A}">
                    <a16:rowId xmlns:a16="http://schemas.microsoft.com/office/drawing/2014/main" val="10001"/>
                  </a:ext>
                </a:extLst>
              </a:tr>
              <a:tr h="2057513">
                <a:tc gridSpan="9">
                  <a:txBody>
                    <a:bodyPr/>
                    <a:lstStyle/>
                    <a:p>
                      <a:pPr marL="0" marR="0">
                        <a:lnSpc>
                          <a:spcPct val="107000"/>
                        </a:lnSpc>
                        <a:spcBef>
                          <a:spcPts val="0"/>
                        </a:spcBef>
                        <a:spcAft>
                          <a:spcPts val="600"/>
                        </a:spcAft>
                      </a:pPr>
                      <a:r>
                        <a:rPr lang="en-US" sz="900" dirty="0">
                          <a:effectLst/>
                        </a:rPr>
                        <a:t>Evidence</a:t>
                      </a:r>
                      <a:r>
                        <a:rPr lang="en-US" sz="700" dirty="0">
                          <a:effectLst/>
                        </a:rPr>
                        <a:t> </a:t>
                      </a:r>
                    </a:p>
                    <a:p>
                      <a:pPr marL="0" marR="0">
                        <a:lnSpc>
                          <a:spcPct val="107000"/>
                        </a:lnSpc>
                        <a:spcBef>
                          <a:spcPts val="0"/>
                        </a:spcBef>
                        <a:spcAft>
                          <a:spcPts val="600"/>
                        </a:spcAft>
                      </a:pPr>
                      <a:r>
                        <a:rPr lang="en-US" sz="700" dirty="0">
                          <a:effectLst/>
                        </a:rPr>
                        <a:t> </a:t>
                      </a:r>
                    </a:p>
                    <a:p>
                      <a:pPr marL="0" marR="0">
                        <a:lnSpc>
                          <a:spcPct val="107000"/>
                        </a:lnSpc>
                        <a:spcBef>
                          <a:spcPts val="0"/>
                        </a:spcBef>
                        <a:spcAft>
                          <a:spcPts val="600"/>
                        </a:spcAft>
                      </a:pPr>
                      <a:r>
                        <a:rPr lang="en-US" sz="700" dirty="0">
                          <a:effectLst/>
                        </a:rPr>
                        <a:t> </a:t>
                      </a:r>
                    </a:p>
                    <a:p>
                      <a:pPr marL="0" marR="0">
                        <a:lnSpc>
                          <a:spcPct val="107000"/>
                        </a:lnSpc>
                        <a:spcBef>
                          <a:spcPts val="0"/>
                        </a:spcBef>
                        <a:spcAft>
                          <a:spcPts val="600"/>
                        </a:spcAft>
                      </a:pPr>
                      <a:r>
                        <a:rPr lang="en-US" sz="700" dirty="0">
                          <a:effectLst/>
                        </a:rPr>
                        <a:t> </a:t>
                      </a:r>
                    </a:p>
                    <a:p>
                      <a:pPr marL="0" marR="0">
                        <a:lnSpc>
                          <a:spcPct val="107000"/>
                        </a:lnSpc>
                        <a:spcBef>
                          <a:spcPts val="0"/>
                        </a:spcBef>
                        <a:spcAft>
                          <a:spcPts val="600"/>
                        </a:spcAft>
                      </a:pPr>
                      <a:r>
                        <a:rPr lang="en-US" sz="700" dirty="0">
                          <a:effectLst/>
                        </a:rPr>
                        <a:t> </a:t>
                      </a:r>
                    </a:p>
                    <a:p>
                      <a:pPr marL="0" marR="0">
                        <a:lnSpc>
                          <a:spcPct val="107000"/>
                        </a:lnSpc>
                        <a:spcBef>
                          <a:spcPts val="0"/>
                        </a:spcBef>
                        <a:spcAft>
                          <a:spcPts val="600"/>
                        </a:spcAft>
                      </a:pPr>
                      <a:r>
                        <a:rPr lang="en-US" sz="700" dirty="0">
                          <a:effectLst/>
                        </a:rPr>
                        <a:t> </a:t>
                      </a:r>
                    </a:p>
                    <a:p>
                      <a:pPr marL="0" marR="0">
                        <a:lnSpc>
                          <a:spcPct val="107000"/>
                        </a:lnSpc>
                        <a:spcBef>
                          <a:spcPts val="0"/>
                        </a:spcBef>
                        <a:spcAft>
                          <a:spcPts val="600"/>
                        </a:spcAft>
                      </a:pPr>
                      <a:r>
                        <a:rPr lang="en-US" sz="700" dirty="0">
                          <a:effectLst/>
                        </a:rPr>
                        <a:t> </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2671" marR="42671"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bl>
          </a:graphicData>
        </a:graphic>
      </p:graphicFrame>
      <p:pic>
        <p:nvPicPr>
          <p:cNvPr id="1025" name="image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4572000"/>
            <a:ext cx="4457700" cy="193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9468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3583940"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Arial"/>
                <a:cs typeface="Arial"/>
              </a:rPr>
              <a:t>2. Project</a:t>
            </a:r>
            <a:r>
              <a:rPr sz="2800" dirty="0">
                <a:solidFill>
                  <a:srgbClr val="FFFFFF"/>
                </a:solidFill>
                <a:latin typeface="Arial"/>
                <a:cs typeface="Arial"/>
              </a:rPr>
              <a:t> </a:t>
            </a:r>
            <a:r>
              <a:rPr sz="2800" spc="-5" dirty="0">
                <a:solidFill>
                  <a:srgbClr val="FFFFFF"/>
                </a:solidFill>
                <a:latin typeface="Arial"/>
                <a:cs typeface="Arial"/>
              </a:rPr>
              <a:t>Deliverables</a:t>
            </a:r>
            <a:endParaRPr sz="2800" dirty="0">
              <a:latin typeface="Arial"/>
              <a:cs typeface="Arial"/>
            </a:endParaRPr>
          </a:p>
        </p:txBody>
      </p:sp>
      <p:grpSp>
        <p:nvGrpSpPr>
          <p:cNvPr id="3" name="object 3"/>
          <p:cNvGrpSpPr/>
          <p:nvPr/>
        </p:nvGrpSpPr>
        <p:grpSpPr>
          <a:xfrm>
            <a:off x="-56993" y="1066800"/>
            <a:ext cx="8982710" cy="5651500"/>
            <a:chOff x="15240" y="1147572"/>
            <a:chExt cx="8982710" cy="5651500"/>
          </a:xfrm>
        </p:grpSpPr>
        <p:sp>
          <p:nvSpPr>
            <p:cNvPr id="4" name="object 4"/>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240" y="1147572"/>
              <a:ext cx="4433316" cy="369112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dirty="0"/>
            </a:p>
          </p:txBody>
        </p:sp>
        <p:sp>
          <p:nvSpPr>
            <p:cNvPr id="7" name="object 7"/>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sp>
        <p:nvSpPr>
          <p:cNvPr id="8" name="object 8"/>
          <p:cNvSpPr txBox="1"/>
          <p:nvPr/>
        </p:nvSpPr>
        <p:spPr>
          <a:xfrm>
            <a:off x="73576" y="1115566"/>
            <a:ext cx="8504873" cy="1283044"/>
          </a:xfrm>
          <a:prstGeom prst="rect">
            <a:avLst/>
          </a:prstGeom>
        </p:spPr>
        <p:txBody>
          <a:bodyPr vert="horz" wrap="square" lIns="0" tIns="13335" rIns="0" bIns="0" rtlCol="0">
            <a:spAutoFit/>
          </a:bodyPr>
          <a:lstStyle/>
          <a:p>
            <a:pPr marL="299085" indent="-287020">
              <a:spcBef>
                <a:spcPts val="105"/>
              </a:spcBef>
              <a:buFont typeface="Wingdings"/>
              <a:buChar char=""/>
              <a:tabLst>
                <a:tab pos="299720" algn="l"/>
              </a:tabLst>
            </a:pPr>
            <a:r>
              <a:rPr lang="en-US" sz="2000" b="1" dirty="0"/>
              <a:t>Portability testing</a:t>
            </a:r>
            <a:endParaRPr lang="en-US" sz="2000" dirty="0"/>
          </a:p>
          <a:p>
            <a:pPr marL="12065">
              <a:lnSpc>
                <a:spcPct val="100000"/>
              </a:lnSpc>
              <a:spcBef>
                <a:spcPts val="105"/>
              </a:spcBef>
              <a:tabLst>
                <a:tab pos="299720" algn="l"/>
              </a:tabLst>
            </a:pPr>
            <a:endParaRPr lang="en-US" sz="2000" b="1" dirty="0" smtClean="0"/>
          </a:p>
          <a:p>
            <a:pPr marL="299085" indent="-287020">
              <a:lnSpc>
                <a:spcPct val="100000"/>
              </a:lnSpc>
              <a:spcBef>
                <a:spcPts val="105"/>
              </a:spcBef>
              <a:buFont typeface="Wingdings"/>
              <a:buChar char=""/>
              <a:tabLst>
                <a:tab pos="299720" algn="l"/>
              </a:tabLst>
            </a:pPr>
            <a:endParaRPr lang="en-US" sz="2000" b="1" spc="-10" dirty="0">
              <a:latin typeface="Carlito"/>
              <a:cs typeface="Carlito"/>
            </a:endParaRPr>
          </a:p>
          <a:p>
            <a:pPr marL="299085" indent="-287020">
              <a:lnSpc>
                <a:spcPct val="100000"/>
              </a:lnSpc>
              <a:spcBef>
                <a:spcPts val="105"/>
              </a:spcBef>
              <a:buFont typeface="Wingdings"/>
              <a:buChar char=""/>
              <a:tabLst>
                <a:tab pos="299720" algn="l"/>
              </a:tabLst>
            </a:pPr>
            <a:endParaRPr lang="en-US" sz="2000" b="1" spc="-10" dirty="0">
              <a:latin typeface="Carlito"/>
              <a:cs typeface="Carlito"/>
            </a:endParaRPr>
          </a:p>
        </p:txBody>
      </p:sp>
      <p:graphicFrame>
        <p:nvGraphicFramePr>
          <p:cNvPr id="11" name="Table 10"/>
          <p:cNvGraphicFramePr>
            <a:graphicFrameLocks noGrp="1"/>
          </p:cNvGraphicFramePr>
          <p:nvPr>
            <p:extLst>
              <p:ext uri="{D42A27DB-BD31-4B8C-83A1-F6EECF244321}">
                <p14:modId xmlns:p14="http://schemas.microsoft.com/office/powerpoint/2010/main" val="3177106005"/>
              </p:ext>
            </p:extLst>
          </p:nvPr>
        </p:nvGraphicFramePr>
        <p:xfrm>
          <a:off x="685800" y="1781110"/>
          <a:ext cx="7315200" cy="4010090"/>
        </p:xfrm>
        <a:graphic>
          <a:graphicData uri="http://schemas.openxmlformats.org/drawingml/2006/table">
            <a:tbl>
              <a:tblPr bandRow="1">
                <a:tableStyleId>{5C22544A-7EE6-4342-B048-85BDC9FD1C3A}</a:tableStyleId>
              </a:tblPr>
              <a:tblGrid>
                <a:gridCol w="704827">
                  <a:extLst>
                    <a:ext uri="{9D8B030D-6E8A-4147-A177-3AD203B41FA5}">
                      <a16:colId xmlns:a16="http://schemas.microsoft.com/office/drawing/2014/main" val="20000"/>
                    </a:ext>
                  </a:extLst>
                </a:gridCol>
                <a:gridCol w="580893">
                  <a:extLst>
                    <a:ext uri="{9D8B030D-6E8A-4147-A177-3AD203B41FA5}">
                      <a16:colId xmlns:a16="http://schemas.microsoft.com/office/drawing/2014/main" val="20001"/>
                    </a:ext>
                  </a:extLst>
                </a:gridCol>
                <a:gridCol w="890407">
                  <a:extLst>
                    <a:ext uri="{9D8B030D-6E8A-4147-A177-3AD203B41FA5}">
                      <a16:colId xmlns:a16="http://schemas.microsoft.com/office/drawing/2014/main" val="20002"/>
                    </a:ext>
                  </a:extLst>
                </a:gridCol>
                <a:gridCol w="1152890">
                  <a:extLst>
                    <a:ext uri="{9D8B030D-6E8A-4147-A177-3AD203B41FA5}">
                      <a16:colId xmlns:a16="http://schemas.microsoft.com/office/drawing/2014/main" val="20003"/>
                    </a:ext>
                  </a:extLst>
                </a:gridCol>
                <a:gridCol w="1198651">
                  <a:extLst>
                    <a:ext uri="{9D8B030D-6E8A-4147-A177-3AD203B41FA5}">
                      <a16:colId xmlns:a16="http://schemas.microsoft.com/office/drawing/2014/main" val="20004"/>
                    </a:ext>
                  </a:extLst>
                </a:gridCol>
                <a:gridCol w="474758">
                  <a:extLst>
                    <a:ext uri="{9D8B030D-6E8A-4147-A177-3AD203B41FA5}">
                      <a16:colId xmlns:a16="http://schemas.microsoft.com/office/drawing/2014/main" val="20005"/>
                    </a:ext>
                  </a:extLst>
                </a:gridCol>
                <a:gridCol w="880875">
                  <a:extLst>
                    <a:ext uri="{9D8B030D-6E8A-4147-A177-3AD203B41FA5}">
                      <a16:colId xmlns:a16="http://schemas.microsoft.com/office/drawing/2014/main" val="20006"/>
                    </a:ext>
                  </a:extLst>
                </a:gridCol>
                <a:gridCol w="686396">
                  <a:extLst>
                    <a:ext uri="{9D8B030D-6E8A-4147-A177-3AD203B41FA5}">
                      <a16:colId xmlns:a16="http://schemas.microsoft.com/office/drawing/2014/main" val="20007"/>
                    </a:ext>
                  </a:extLst>
                </a:gridCol>
                <a:gridCol w="745503">
                  <a:extLst>
                    <a:ext uri="{9D8B030D-6E8A-4147-A177-3AD203B41FA5}">
                      <a16:colId xmlns:a16="http://schemas.microsoft.com/office/drawing/2014/main" val="20008"/>
                    </a:ext>
                  </a:extLst>
                </a:gridCol>
              </a:tblGrid>
              <a:tr h="1438083">
                <a:tc>
                  <a:txBody>
                    <a:bodyPr/>
                    <a:lstStyle/>
                    <a:p>
                      <a:pPr marL="0" marR="0">
                        <a:lnSpc>
                          <a:spcPct val="107000"/>
                        </a:lnSpc>
                        <a:spcBef>
                          <a:spcPts val="0"/>
                        </a:spcBef>
                        <a:spcAft>
                          <a:spcPts val="600"/>
                        </a:spcAft>
                      </a:pPr>
                      <a:r>
                        <a:rPr lang="en-US" sz="800" dirty="0">
                          <a:effectLst/>
                        </a:rPr>
                        <a:t>TS002</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39143" marR="39143" marT="0" marB="0"/>
                </a:tc>
                <a:tc>
                  <a:txBody>
                    <a:bodyPr/>
                    <a:lstStyle/>
                    <a:p>
                      <a:pPr marL="0" marR="0">
                        <a:lnSpc>
                          <a:spcPct val="107000"/>
                        </a:lnSpc>
                        <a:spcBef>
                          <a:spcPts val="0"/>
                        </a:spcBef>
                        <a:spcAft>
                          <a:spcPts val="600"/>
                        </a:spcAft>
                      </a:pPr>
                      <a:r>
                        <a:rPr lang="en-US" sz="800">
                          <a:effectLst/>
                        </a:rPr>
                        <a:t>TC002</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39143" marR="39143" marT="0" marB="0"/>
                </a:tc>
                <a:tc>
                  <a:txBody>
                    <a:bodyPr/>
                    <a:lstStyle/>
                    <a:p>
                      <a:pPr marL="0" marR="0">
                        <a:lnSpc>
                          <a:spcPct val="107000"/>
                        </a:lnSpc>
                        <a:spcBef>
                          <a:spcPts val="0"/>
                        </a:spcBef>
                        <a:spcAft>
                          <a:spcPts val="600"/>
                        </a:spcAft>
                      </a:pPr>
                      <a:r>
                        <a:rPr lang="en-US" sz="800" dirty="0">
                          <a:effectLst/>
                        </a:rPr>
                        <a:t>To ensure all feature in the login page is visible to the user in Tablet</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39143" marR="39143" marT="0" marB="0"/>
                </a:tc>
                <a:tc>
                  <a:txBody>
                    <a:bodyPr/>
                    <a:lstStyle/>
                    <a:p>
                      <a:pPr marL="0" marR="0">
                        <a:lnSpc>
                          <a:spcPct val="107000"/>
                        </a:lnSpc>
                        <a:spcBef>
                          <a:spcPts val="0"/>
                        </a:spcBef>
                        <a:spcAft>
                          <a:spcPts val="600"/>
                        </a:spcAft>
                      </a:pPr>
                      <a:r>
                        <a:rPr lang="en-US" sz="800" dirty="0">
                          <a:effectLst/>
                        </a:rPr>
                        <a:t>Implementation of Meals on Wheels is completed with all webpages and navigation links and uploaded on local host server.</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39143" marR="39143" marT="0" marB="0"/>
                </a:tc>
                <a:tc>
                  <a:txBody>
                    <a:bodyPr/>
                    <a:lstStyle/>
                    <a:p>
                      <a:pPr marL="342900" marR="0" lvl="0" indent="-342900">
                        <a:lnSpc>
                          <a:spcPct val="107000"/>
                        </a:lnSpc>
                        <a:spcBef>
                          <a:spcPts val="500"/>
                        </a:spcBef>
                        <a:spcAft>
                          <a:spcPts val="0"/>
                        </a:spcAft>
                        <a:buSzPts val="1000"/>
                        <a:buFont typeface="+mj-lt"/>
                        <a:buAutoNum type="arabicPeriod"/>
                        <a:tabLst>
                          <a:tab pos="193675" algn="l"/>
                        </a:tabLst>
                      </a:pPr>
                      <a:r>
                        <a:rPr lang="en-US" sz="800" dirty="0">
                          <a:effectLst/>
                        </a:rPr>
                        <a:t>Enter URL localhost:3000</a:t>
                      </a:r>
                    </a:p>
                    <a:p>
                      <a:pPr marL="342900" marR="0" lvl="0" indent="-342900">
                        <a:lnSpc>
                          <a:spcPct val="107000"/>
                        </a:lnSpc>
                        <a:spcBef>
                          <a:spcPts val="520"/>
                        </a:spcBef>
                        <a:spcAft>
                          <a:spcPts val="0"/>
                        </a:spcAft>
                        <a:buSzPts val="1000"/>
                        <a:buFont typeface="+mj-lt"/>
                        <a:buAutoNum type="arabicPeriod"/>
                        <a:tabLst>
                          <a:tab pos="193675" algn="l"/>
                        </a:tabLst>
                      </a:pPr>
                      <a:r>
                        <a:rPr lang="en-US" sz="800" dirty="0">
                          <a:effectLst/>
                        </a:rPr>
                        <a:t>navigate to navigation bar</a:t>
                      </a:r>
                    </a:p>
                    <a:p>
                      <a:pPr marL="342900" marR="0" lvl="0" indent="-342900">
                        <a:lnSpc>
                          <a:spcPct val="107000"/>
                        </a:lnSpc>
                        <a:spcBef>
                          <a:spcPts val="520"/>
                        </a:spcBef>
                        <a:spcAft>
                          <a:spcPts val="0"/>
                        </a:spcAft>
                        <a:buSzPts val="1000"/>
                        <a:buFont typeface="+mj-lt"/>
                        <a:buAutoNum type="arabicPeriod"/>
                        <a:tabLst>
                          <a:tab pos="193675" algn="l"/>
                        </a:tabLst>
                      </a:pPr>
                      <a:r>
                        <a:rPr lang="en-US" sz="800" dirty="0">
                          <a:effectLst/>
                        </a:rPr>
                        <a:t>Click on login</a:t>
                      </a:r>
                    </a:p>
                    <a:p>
                      <a:pPr marL="0" marR="0">
                        <a:lnSpc>
                          <a:spcPct val="107000"/>
                        </a:lnSpc>
                        <a:spcBef>
                          <a:spcPts val="0"/>
                        </a:spcBef>
                        <a:spcAft>
                          <a:spcPts val="600"/>
                        </a:spcAft>
                      </a:pPr>
                      <a:r>
                        <a:rPr lang="en-US" sz="800" dirty="0">
                          <a:effectLst/>
                        </a:rPr>
                        <a:t> </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39143" marR="39143" marT="0" marB="0"/>
                </a:tc>
                <a:tc>
                  <a:txBody>
                    <a:bodyPr/>
                    <a:lstStyle/>
                    <a:p>
                      <a:pPr marL="0" marR="0">
                        <a:lnSpc>
                          <a:spcPct val="107000"/>
                        </a:lnSpc>
                        <a:spcBef>
                          <a:spcPts val="0"/>
                        </a:spcBef>
                        <a:spcAft>
                          <a:spcPts val="600"/>
                        </a:spcAft>
                      </a:pPr>
                      <a:r>
                        <a:rPr lang="en-US" sz="8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39143" marR="39143" marT="0" marB="0"/>
                </a:tc>
                <a:tc>
                  <a:txBody>
                    <a:bodyPr/>
                    <a:lstStyle/>
                    <a:p>
                      <a:pPr marL="0" marR="0">
                        <a:lnSpc>
                          <a:spcPct val="107000"/>
                        </a:lnSpc>
                        <a:spcBef>
                          <a:spcPts val="0"/>
                        </a:spcBef>
                        <a:spcAft>
                          <a:spcPts val="600"/>
                        </a:spcAft>
                      </a:pPr>
                      <a:r>
                        <a:rPr lang="en-US" sz="800">
                          <a:effectLst/>
                        </a:rPr>
                        <a:t>After testing all login page feature is visible to the user in iPhone XR</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39143" marR="39143" marT="0" marB="0"/>
                </a:tc>
                <a:tc>
                  <a:txBody>
                    <a:bodyPr/>
                    <a:lstStyle/>
                    <a:p>
                      <a:pPr marL="0" marR="0">
                        <a:lnSpc>
                          <a:spcPct val="107000"/>
                        </a:lnSpc>
                        <a:spcBef>
                          <a:spcPts val="0"/>
                        </a:spcBef>
                        <a:spcAft>
                          <a:spcPts val="600"/>
                        </a:spcAft>
                      </a:pPr>
                      <a:r>
                        <a:rPr lang="en-US" sz="800">
                          <a:effectLst/>
                        </a:rPr>
                        <a:t> </a:t>
                      </a:r>
                    </a:p>
                    <a:p>
                      <a:pPr marL="0" marR="0">
                        <a:lnSpc>
                          <a:spcPct val="107000"/>
                        </a:lnSpc>
                        <a:spcBef>
                          <a:spcPts val="0"/>
                        </a:spcBef>
                        <a:spcAft>
                          <a:spcPts val="800"/>
                        </a:spcAft>
                      </a:pPr>
                      <a:r>
                        <a:rPr lang="en-US" sz="800">
                          <a:effectLst/>
                        </a:rPr>
                        <a:t>As Excepted</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39143" marR="39143" marT="0" marB="0"/>
                </a:tc>
                <a:tc>
                  <a:txBody>
                    <a:bodyPr/>
                    <a:lstStyle/>
                    <a:p>
                      <a:pPr marL="0" marR="0">
                        <a:lnSpc>
                          <a:spcPct val="107000"/>
                        </a:lnSpc>
                        <a:spcBef>
                          <a:spcPts val="0"/>
                        </a:spcBef>
                        <a:spcAft>
                          <a:spcPts val="600"/>
                        </a:spcAft>
                      </a:pPr>
                      <a:r>
                        <a:rPr lang="en-US" sz="800" dirty="0">
                          <a:effectLst/>
                        </a:rPr>
                        <a:t> </a:t>
                      </a:r>
                    </a:p>
                    <a:p>
                      <a:pPr marL="0" marR="0">
                        <a:lnSpc>
                          <a:spcPct val="107000"/>
                        </a:lnSpc>
                        <a:spcBef>
                          <a:spcPts val="0"/>
                        </a:spcBef>
                        <a:spcAft>
                          <a:spcPts val="800"/>
                        </a:spcAft>
                      </a:pPr>
                      <a:r>
                        <a:rPr lang="en-US" sz="800" dirty="0">
                          <a:effectLst/>
                        </a:rPr>
                        <a:t>Pass</a:t>
                      </a:r>
                    </a:p>
                    <a:p>
                      <a:pPr marL="0" marR="0">
                        <a:lnSpc>
                          <a:spcPct val="107000"/>
                        </a:lnSpc>
                        <a:spcBef>
                          <a:spcPts val="0"/>
                        </a:spcBef>
                        <a:spcAft>
                          <a:spcPts val="800"/>
                        </a:spcAft>
                      </a:pPr>
                      <a:r>
                        <a:rPr lang="en-US" sz="800" dirty="0">
                          <a:effectLst/>
                        </a:rPr>
                        <a:t> </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39143" marR="39143" marT="0" marB="0"/>
                </a:tc>
                <a:extLst>
                  <a:ext uri="{0D108BD9-81ED-4DB2-BD59-A6C34878D82A}">
                    <a16:rowId xmlns:a16="http://schemas.microsoft.com/office/drawing/2014/main" val="10000"/>
                  </a:ext>
                </a:extLst>
              </a:tr>
              <a:tr h="2572007">
                <a:tc gridSpan="9">
                  <a:txBody>
                    <a:bodyPr/>
                    <a:lstStyle/>
                    <a:p>
                      <a:pPr marL="0" marR="0">
                        <a:lnSpc>
                          <a:spcPct val="107000"/>
                        </a:lnSpc>
                        <a:spcBef>
                          <a:spcPts val="0"/>
                        </a:spcBef>
                        <a:spcAft>
                          <a:spcPts val="600"/>
                        </a:spcAft>
                      </a:pPr>
                      <a:r>
                        <a:rPr lang="en-US" sz="1100" dirty="0">
                          <a:effectLst/>
                        </a:rPr>
                        <a:t>Evidence</a:t>
                      </a:r>
                      <a:r>
                        <a:rPr lang="en-US" sz="800" dirty="0">
                          <a:effectLst/>
                        </a:rPr>
                        <a:t>	</a:t>
                      </a:r>
                      <a:r>
                        <a:rPr lang="en-US" sz="600" dirty="0">
                          <a:effectLst/>
                        </a:rPr>
                        <a:t> </a:t>
                      </a:r>
                    </a:p>
                    <a:p>
                      <a:pPr marL="0" marR="0">
                        <a:lnSpc>
                          <a:spcPct val="107000"/>
                        </a:lnSpc>
                        <a:spcBef>
                          <a:spcPts val="0"/>
                        </a:spcBef>
                        <a:spcAft>
                          <a:spcPts val="600"/>
                        </a:spcAft>
                      </a:pPr>
                      <a:r>
                        <a:rPr lang="en-US" sz="800" dirty="0">
                          <a:effectLst/>
                        </a:rPr>
                        <a:t> </a:t>
                      </a:r>
                      <a:endParaRPr lang="en-US" sz="600" dirty="0">
                        <a:effectLst/>
                      </a:endParaRPr>
                    </a:p>
                    <a:p>
                      <a:pPr marL="0" marR="0">
                        <a:lnSpc>
                          <a:spcPct val="107000"/>
                        </a:lnSpc>
                        <a:spcBef>
                          <a:spcPts val="0"/>
                        </a:spcBef>
                        <a:spcAft>
                          <a:spcPts val="600"/>
                        </a:spcAft>
                      </a:pPr>
                      <a:r>
                        <a:rPr lang="en-US" sz="800" dirty="0">
                          <a:effectLst/>
                        </a:rPr>
                        <a:t> </a:t>
                      </a:r>
                      <a:endParaRPr lang="en-US" sz="600" dirty="0">
                        <a:effectLst/>
                      </a:endParaRPr>
                    </a:p>
                    <a:p>
                      <a:pPr marL="0" marR="0">
                        <a:lnSpc>
                          <a:spcPct val="107000"/>
                        </a:lnSpc>
                        <a:spcBef>
                          <a:spcPts val="0"/>
                        </a:spcBef>
                        <a:spcAft>
                          <a:spcPts val="600"/>
                        </a:spcAft>
                      </a:pPr>
                      <a:r>
                        <a:rPr lang="en-US" sz="800" dirty="0">
                          <a:effectLst/>
                        </a:rPr>
                        <a:t> </a:t>
                      </a:r>
                      <a:endParaRPr lang="en-US" sz="600" dirty="0">
                        <a:effectLst/>
                      </a:endParaRPr>
                    </a:p>
                    <a:p>
                      <a:pPr marL="0" marR="0">
                        <a:lnSpc>
                          <a:spcPct val="107000"/>
                        </a:lnSpc>
                        <a:spcBef>
                          <a:spcPts val="0"/>
                        </a:spcBef>
                        <a:spcAft>
                          <a:spcPts val="600"/>
                        </a:spcAft>
                      </a:pPr>
                      <a:r>
                        <a:rPr lang="en-US" sz="800" dirty="0">
                          <a:effectLst/>
                        </a:rPr>
                        <a:t> </a:t>
                      </a:r>
                      <a:endParaRPr lang="en-US" sz="600" dirty="0">
                        <a:effectLst/>
                      </a:endParaRPr>
                    </a:p>
                    <a:p>
                      <a:pPr marL="0" marR="0">
                        <a:lnSpc>
                          <a:spcPct val="107000"/>
                        </a:lnSpc>
                        <a:spcBef>
                          <a:spcPts val="0"/>
                        </a:spcBef>
                        <a:spcAft>
                          <a:spcPts val="600"/>
                        </a:spcAft>
                      </a:pPr>
                      <a:r>
                        <a:rPr lang="en-US" sz="800" dirty="0">
                          <a:effectLst/>
                        </a:rPr>
                        <a:t> </a:t>
                      </a:r>
                      <a:endParaRPr lang="en-US" sz="600" dirty="0">
                        <a:effectLst/>
                      </a:endParaRPr>
                    </a:p>
                    <a:p>
                      <a:pPr marL="0" marR="0">
                        <a:lnSpc>
                          <a:spcPct val="107000"/>
                        </a:lnSpc>
                        <a:spcBef>
                          <a:spcPts val="0"/>
                        </a:spcBef>
                        <a:spcAft>
                          <a:spcPts val="600"/>
                        </a:spcAft>
                      </a:pPr>
                      <a:r>
                        <a:rPr lang="en-US" sz="800" dirty="0">
                          <a:effectLst/>
                        </a:rPr>
                        <a:t> </a:t>
                      </a:r>
                      <a:endParaRPr lang="en-US" sz="600" dirty="0">
                        <a:effectLst/>
                      </a:endParaRPr>
                    </a:p>
                    <a:p>
                      <a:pPr marL="0" marR="0">
                        <a:lnSpc>
                          <a:spcPct val="107000"/>
                        </a:lnSpc>
                        <a:spcBef>
                          <a:spcPts val="0"/>
                        </a:spcBef>
                        <a:spcAft>
                          <a:spcPts val="600"/>
                        </a:spcAft>
                      </a:pPr>
                      <a:r>
                        <a:rPr lang="en-US" sz="800" dirty="0">
                          <a:effectLst/>
                        </a:rPr>
                        <a:t> </a:t>
                      </a:r>
                      <a:endParaRPr lang="en-US" sz="600" dirty="0">
                        <a:effectLst/>
                      </a:endParaRPr>
                    </a:p>
                    <a:p>
                      <a:pPr marL="0" marR="0">
                        <a:lnSpc>
                          <a:spcPct val="107000"/>
                        </a:lnSpc>
                        <a:spcBef>
                          <a:spcPts val="0"/>
                        </a:spcBef>
                        <a:spcAft>
                          <a:spcPts val="600"/>
                        </a:spcAft>
                      </a:pPr>
                      <a:r>
                        <a:rPr lang="en-US" sz="800" dirty="0">
                          <a:effectLst/>
                        </a:rPr>
                        <a:t> </a:t>
                      </a:r>
                      <a:endParaRPr lang="en-US" sz="600" dirty="0">
                        <a:effectLst/>
                        <a:latin typeface="Calibri" panose="020F0502020204030204" pitchFamily="34" charset="0"/>
                        <a:ea typeface="Calibri" panose="020F0502020204030204" pitchFamily="34" charset="0"/>
                        <a:cs typeface="Times New Roman" panose="02020603050405020304" pitchFamily="18" charset="0"/>
                      </a:endParaRPr>
                    </a:p>
                  </a:txBody>
                  <a:tcPr marL="39143" marR="39143"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bl>
          </a:graphicData>
        </a:graphic>
      </p:graphicFrame>
      <p:pic>
        <p:nvPicPr>
          <p:cNvPr id="2049" name="image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3412288"/>
            <a:ext cx="1981200" cy="2239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5668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41330A95-86EE-47DB-8BBC-7419D9A96BC5}"/>
              </a:ext>
            </a:extLst>
          </p:cNvPr>
          <p:cNvSpPr>
            <a:spLocks noGrp="1"/>
          </p:cNvSpPr>
          <p:nvPr>
            <p:ph type="title"/>
          </p:nvPr>
        </p:nvSpPr>
        <p:spPr>
          <a:xfrm>
            <a:off x="36513" y="1160463"/>
            <a:ext cx="5453062" cy="342900"/>
          </a:xfrm>
        </p:spPr>
        <p:txBody>
          <a:bodyPr/>
          <a:lstStyle/>
          <a:p>
            <a:pPr algn="l">
              <a:defRPr/>
            </a:pPr>
            <a:r>
              <a:rPr lang="en-US" altLang="en-US">
                <a:ea typeface="ヒラギノ角ゴ Pro W3" charset="-128"/>
              </a:rPr>
              <a:t>Contents</a:t>
            </a:r>
            <a:endParaRPr lang="en-GB" altLang="en-US">
              <a:ea typeface="ヒラギノ角ゴ Pro W3" charset="-128"/>
            </a:endParaRPr>
          </a:p>
        </p:txBody>
      </p:sp>
      <p:sp>
        <p:nvSpPr>
          <p:cNvPr id="6147" name="TextBox 3">
            <a:extLst>
              <a:ext uri="{FF2B5EF4-FFF2-40B4-BE49-F238E27FC236}">
                <a16:creationId xmlns:a16="http://schemas.microsoft.com/office/drawing/2014/main" id="{B4E8A053-B954-469B-BAA0-0BAD6B4DEE81}"/>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a:solidFill>
                  <a:schemeClr val="bg1"/>
                </a:solidFill>
                <a:cs typeface="Arial" panose="020B0604020202020204" pitchFamily="34" charset="0"/>
              </a:rPr>
              <a:t>Document History</a:t>
            </a:r>
          </a:p>
        </p:txBody>
      </p:sp>
      <p:graphicFrame>
        <p:nvGraphicFramePr>
          <p:cNvPr id="5" name="Table 4">
            <a:extLst>
              <a:ext uri="{FF2B5EF4-FFF2-40B4-BE49-F238E27FC236}">
                <a16:creationId xmlns:a16="http://schemas.microsoft.com/office/drawing/2014/main" id="{5BE3DCB5-EF6A-445F-AB68-3317A281A7A1}"/>
              </a:ext>
            </a:extLst>
          </p:cNvPr>
          <p:cNvGraphicFramePr>
            <a:graphicFrameLocks noGrp="1"/>
          </p:cNvGraphicFramePr>
          <p:nvPr>
            <p:extLst>
              <p:ext uri="{D42A27DB-BD31-4B8C-83A1-F6EECF244321}">
                <p14:modId xmlns:p14="http://schemas.microsoft.com/office/powerpoint/2010/main" val="268042821"/>
              </p:ext>
            </p:extLst>
          </p:nvPr>
        </p:nvGraphicFramePr>
        <p:xfrm>
          <a:off x="166688" y="1160463"/>
          <a:ext cx="8640762" cy="1577623"/>
        </p:xfrm>
        <a:graphic>
          <a:graphicData uri="http://schemas.openxmlformats.org/drawingml/2006/table">
            <a:tbl>
              <a:tblPr firstRow="1" bandRow="1">
                <a:tableStyleId>{5C22544A-7EE6-4342-B048-85BDC9FD1C3A}</a:tableStyleId>
              </a:tblPr>
              <a:tblGrid>
                <a:gridCol w="1036891">
                  <a:extLst>
                    <a:ext uri="{9D8B030D-6E8A-4147-A177-3AD203B41FA5}">
                      <a16:colId xmlns:a16="http://schemas.microsoft.com/office/drawing/2014/main" val="20000"/>
                    </a:ext>
                  </a:extLst>
                </a:gridCol>
                <a:gridCol w="2160191">
                  <a:extLst>
                    <a:ext uri="{9D8B030D-6E8A-4147-A177-3AD203B41FA5}">
                      <a16:colId xmlns:a16="http://schemas.microsoft.com/office/drawing/2014/main" val="20001"/>
                    </a:ext>
                  </a:extLst>
                </a:gridCol>
                <a:gridCol w="3197082">
                  <a:extLst>
                    <a:ext uri="{9D8B030D-6E8A-4147-A177-3AD203B41FA5}">
                      <a16:colId xmlns:a16="http://schemas.microsoft.com/office/drawing/2014/main" val="20002"/>
                    </a:ext>
                  </a:extLst>
                </a:gridCol>
                <a:gridCol w="2246598">
                  <a:extLst>
                    <a:ext uri="{9D8B030D-6E8A-4147-A177-3AD203B41FA5}">
                      <a16:colId xmlns:a16="http://schemas.microsoft.com/office/drawing/2014/main" val="20003"/>
                    </a:ext>
                  </a:extLst>
                </a:gridCol>
              </a:tblGrid>
              <a:tr h="970845">
                <a:tc>
                  <a:txBody>
                    <a:bodyPr/>
                    <a:lstStyle/>
                    <a:p>
                      <a:pPr marL="0" marR="0" algn="ctr">
                        <a:spcBef>
                          <a:spcPts val="0"/>
                        </a:spcBef>
                        <a:spcAft>
                          <a:spcPts val="0"/>
                        </a:spcAft>
                      </a:pPr>
                      <a:r>
                        <a:rPr lang="en-US" sz="1600" dirty="0">
                          <a:effectLst/>
                        </a:rPr>
                        <a:t>Version Number</a:t>
                      </a: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600" dirty="0">
                          <a:effectLst/>
                        </a:rPr>
                        <a:t>Effective Date of release</a:t>
                      </a: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600" dirty="0">
                          <a:effectLst/>
                        </a:rPr>
                        <a:t>Summary of Included Changes</a:t>
                      </a: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600" dirty="0">
                          <a:effectLst/>
                        </a:rPr>
                        <a:t>Author</a:t>
                      </a: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extLst>
                  <a:ext uri="{0D108BD9-81ED-4DB2-BD59-A6C34878D82A}">
                    <a16:rowId xmlns:a16="http://schemas.microsoft.com/office/drawing/2014/main" val="10000"/>
                  </a:ext>
                </a:extLst>
              </a:tr>
              <a:tr h="606778">
                <a:tc>
                  <a:txBody>
                    <a:bodyPr/>
                    <a:lstStyle/>
                    <a:p>
                      <a:pPr marL="57150" marR="0" algn="ctr">
                        <a:spcBef>
                          <a:spcPts val="0"/>
                        </a:spcBef>
                        <a:spcAft>
                          <a:spcPts val="0"/>
                        </a:spcAft>
                      </a:pPr>
                      <a:r>
                        <a:rPr lang="en-US" sz="1600" dirty="0">
                          <a:effectLst/>
                        </a:rPr>
                        <a:t>1</a:t>
                      </a: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145415" marR="0">
                        <a:spcBef>
                          <a:spcPts val="0"/>
                        </a:spcBef>
                        <a:spcAft>
                          <a:spcPts val="0"/>
                        </a:spcAft>
                      </a:pPr>
                      <a:r>
                        <a:rPr lang="en-US" sz="1600" dirty="0" smtClean="0">
                          <a:solidFill>
                            <a:srgbClr val="000000"/>
                          </a:solidFill>
                          <a:effectLst/>
                          <a:latin typeface="Cambria"/>
                          <a:ea typeface="ヒラギノ角ゴ Pro W3"/>
                          <a:cs typeface="Times New Roman"/>
                        </a:rPr>
                        <a:t>7</a:t>
                      </a:r>
                      <a:r>
                        <a:rPr lang="en-US" sz="1600" baseline="0" dirty="0" smtClean="0">
                          <a:solidFill>
                            <a:srgbClr val="000000"/>
                          </a:solidFill>
                          <a:effectLst/>
                          <a:latin typeface="Cambria"/>
                          <a:ea typeface="ヒラギノ角ゴ Pro W3"/>
                          <a:cs typeface="Times New Roman"/>
                        </a:rPr>
                        <a:t> July</a:t>
                      </a:r>
                      <a:r>
                        <a:rPr lang="en-US" sz="1600" dirty="0" smtClean="0">
                          <a:solidFill>
                            <a:srgbClr val="000000"/>
                          </a:solidFill>
                          <a:effectLst/>
                          <a:latin typeface="Cambria"/>
                          <a:ea typeface="ヒラギノ角ゴ Pro W3"/>
                          <a:cs typeface="Times New Roman"/>
                        </a:rPr>
                        <a:t> 2023</a:t>
                      </a:r>
                      <a:endParaRPr lang="en-US" sz="1600" dirty="0">
                        <a:solidFill>
                          <a:srgbClr val="000000"/>
                        </a:solidFill>
                        <a:effectLst/>
                        <a:latin typeface="Cambria"/>
                        <a:ea typeface="ヒラギノ角ゴ Pro W3"/>
                        <a:cs typeface="Times New Roman"/>
                      </a:endParaRPr>
                    </a:p>
                  </a:txBody>
                  <a:tcPr marL="0" marR="0" marT="0" marB="0" anchor="ctr"/>
                </a:tc>
                <a:tc>
                  <a:txBody>
                    <a:bodyPr/>
                    <a:lstStyle/>
                    <a:p>
                      <a:pPr marL="141605" marR="0">
                        <a:spcBef>
                          <a:spcPts val="0"/>
                        </a:spcBef>
                        <a:spcAft>
                          <a:spcPts val="0"/>
                        </a:spcAft>
                      </a:pPr>
                      <a:r>
                        <a:rPr lang="en-US" sz="1600" dirty="0">
                          <a:effectLst/>
                        </a:rPr>
                        <a:t>First Edition</a:t>
                      </a: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106045" marR="0">
                        <a:spcBef>
                          <a:spcPts val="0"/>
                        </a:spcBef>
                        <a:spcAft>
                          <a:spcPts val="0"/>
                        </a:spcAft>
                      </a:pPr>
                      <a:r>
                        <a:rPr lang="en-US" sz="1600" dirty="0" smtClean="0">
                          <a:solidFill>
                            <a:srgbClr val="000000"/>
                          </a:solidFill>
                          <a:effectLst/>
                          <a:latin typeface="Cambria" panose="02040503050406030204" pitchFamily="18" charset="0"/>
                          <a:ea typeface="ヒラギノ角ゴ Pro W3"/>
                          <a:cs typeface="Times New Roman" panose="02020603050405020304" pitchFamily="18" charset="0"/>
                        </a:rPr>
                        <a:t>Nabila</a:t>
                      </a:r>
                      <a:r>
                        <a:rPr lang="en-US" sz="1600" baseline="0" dirty="0" smtClean="0">
                          <a:solidFill>
                            <a:srgbClr val="000000"/>
                          </a:solidFill>
                          <a:effectLst/>
                          <a:latin typeface="Cambria" panose="02040503050406030204" pitchFamily="18" charset="0"/>
                          <a:ea typeface="ヒラギノ角ゴ Pro W3"/>
                          <a:cs typeface="Times New Roman" panose="02020603050405020304" pitchFamily="18" charset="0"/>
                        </a:rPr>
                        <a:t> </a:t>
                      </a:r>
                      <a:r>
                        <a:rPr lang="en-US" sz="1600" baseline="0" dirty="0" err="1" smtClean="0">
                          <a:solidFill>
                            <a:srgbClr val="000000"/>
                          </a:solidFill>
                          <a:effectLst/>
                          <a:latin typeface="Cambria" panose="02040503050406030204" pitchFamily="18" charset="0"/>
                          <a:ea typeface="ヒラギノ角ゴ Pro W3"/>
                          <a:cs typeface="Times New Roman" panose="02020603050405020304" pitchFamily="18" charset="0"/>
                        </a:rPr>
                        <a:t>Afsana</a:t>
                      </a: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extLst>
                  <a:ext uri="{0D108BD9-81ED-4DB2-BD59-A6C34878D82A}">
                    <a16:rowId xmlns:a16="http://schemas.microsoft.com/office/drawing/2014/main" val="10001"/>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3583940"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Arial"/>
                <a:cs typeface="Arial"/>
              </a:rPr>
              <a:t>2. Project</a:t>
            </a:r>
            <a:r>
              <a:rPr sz="2800" dirty="0">
                <a:solidFill>
                  <a:srgbClr val="FFFFFF"/>
                </a:solidFill>
                <a:latin typeface="Arial"/>
                <a:cs typeface="Arial"/>
              </a:rPr>
              <a:t> </a:t>
            </a:r>
            <a:r>
              <a:rPr sz="2800" spc="-5" dirty="0">
                <a:solidFill>
                  <a:srgbClr val="FFFFFF"/>
                </a:solidFill>
                <a:latin typeface="Arial"/>
                <a:cs typeface="Arial"/>
              </a:rPr>
              <a:t>Deliverables</a:t>
            </a:r>
            <a:endParaRPr sz="2800" dirty="0">
              <a:latin typeface="Arial"/>
              <a:cs typeface="Arial"/>
            </a:endParaRPr>
          </a:p>
        </p:txBody>
      </p:sp>
      <p:grpSp>
        <p:nvGrpSpPr>
          <p:cNvPr id="3" name="object 3"/>
          <p:cNvGrpSpPr/>
          <p:nvPr/>
        </p:nvGrpSpPr>
        <p:grpSpPr>
          <a:xfrm>
            <a:off x="-56993" y="1066800"/>
            <a:ext cx="8982710" cy="5651500"/>
            <a:chOff x="15240" y="1147572"/>
            <a:chExt cx="8982710" cy="5651500"/>
          </a:xfrm>
        </p:grpSpPr>
        <p:sp>
          <p:nvSpPr>
            <p:cNvPr id="4" name="object 4"/>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240" y="1147572"/>
              <a:ext cx="4433316" cy="369112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dirty="0"/>
            </a:p>
          </p:txBody>
        </p:sp>
        <p:sp>
          <p:nvSpPr>
            <p:cNvPr id="7" name="object 7"/>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sp>
        <p:nvSpPr>
          <p:cNvPr id="8" name="object 8"/>
          <p:cNvSpPr txBox="1"/>
          <p:nvPr/>
        </p:nvSpPr>
        <p:spPr>
          <a:xfrm>
            <a:off x="73576" y="1115566"/>
            <a:ext cx="8504873" cy="1283044"/>
          </a:xfrm>
          <a:prstGeom prst="rect">
            <a:avLst/>
          </a:prstGeom>
        </p:spPr>
        <p:txBody>
          <a:bodyPr vert="horz" wrap="square" lIns="0" tIns="13335" rIns="0" bIns="0" rtlCol="0">
            <a:spAutoFit/>
          </a:bodyPr>
          <a:lstStyle/>
          <a:p>
            <a:pPr marL="299085" indent="-287020">
              <a:spcBef>
                <a:spcPts val="105"/>
              </a:spcBef>
              <a:buFont typeface="Wingdings"/>
              <a:buChar char=""/>
              <a:tabLst>
                <a:tab pos="299720" algn="l"/>
              </a:tabLst>
            </a:pPr>
            <a:r>
              <a:rPr lang="en-US" sz="2000" b="1" dirty="0"/>
              <a:t>Portability testing</a:t>
            </a:r>
            <a:endParaRPr lang="en-US" sz="2000" dirty="0"/>
          </a:p>
          <a:p>
            <a:pPr marL="12065">
              <a:lnSpc>
                <a:spcPct val="100000"/>
              </a:lnSpc>
              <a:spcBef>
                <a:spcPts val="105"/>
              </a:spcBef>
              <a:tabLst>
                <a:tab pos="299720" algn="l"/>
              </a:tabLst>
            </a:pPr>
            <a:endParaRPr lang="en-US" sz="2000" b="1" dirty="0" smtClean="0"/>
          </a:p>
          <a:p>
            <a:pPr marL="299085" indent="-287020">
              <a:lnSpc>
                <a:spcPct val="100000"/>
              </a:lnSpc>
              <a:spcBef>
                <a:spcPts val="105"/>
              </a:spcBef>
              <a:buFont typeface="Wingdings"/>
              <a:buChar char=""/>
              <a:tabLst>
                <a:tab pos="299720" algn="l"/>
              </a:tabLst>
            </a:pPr>
            <a:endParaRPr lang="en-US" sz="2000" b="1" spc="-10" dirty="0">
              <a:latin typeface="Carlito"/>
              <a:cs typeface="Carlito"/>
            </a:endParaRPr>
          </a:p>
          <a:p>
            <a:pPr marL="299085" indent="-287020">
              <a:lnSpc>
                <a:spcPct val="100000"/>
              </a:lnSpc>
              <a:spcBef>
                <a:spcPts val="105"/>
              </a:spcBef>
              <a:buFont typeface="Wingdings"/>
              <a:buChar char=""/>
              <a:tabLst>
                <a:tab pos="299720" algn="l"/>
              </a:tabLst>
            </a:pPr>
            <a:endParaRPr lang="en-US" sz="2000" b="1" spc="-10" dirty="0">
              <a:latin typeface="Carlito"/>
              <a:cs typeface="Carlito"/>
            </a:endParaRPr>
          </a:p>
        </p:txBody>
      </p:sp>
      <p:graphicFrame>
        <p:nvGraphicFramePr>
          <p:cNvPr id="9" name="Table 8"/>
          <p:cNvGraphicFramePr>
            <a:graphicFrameLocks noGrp="1"/>
          </p:cNvGraphicFramePr>
          <p:nvPr>
            <p:extLst>
              <p:ext uri="{D42A27DB-BD31-4B8C-83A1-F6EECF244321}">
                <p14:modId xmlns:p14="http://schemas.microsoft.com/office/powerpoint/2010/main" val="2385097076"/>
              </p:ext>
            </p:extLst>
          </p:nvPr>
        </p:nvGraphicFramePr>
        <p:xfrm>
          <a:off x="838200" y="1623650"/>
          <a:ext cx="7620002" cy="4853350"/>
        </p:xfrm>
        <a:graphic>
          <a:graphicData uri="http://schemas.openxmlformats.org/drawingml/2006/table">
            <a:tbl>
              <a:tblPr bandRow="1">
                <a:tableStyleId>{5C22544A-7EE6-4342-B048-85BDC9FD1C3A}</a:tableStyleId>
              </a:tblPr>
              <a:tblGrid>
                <a:gridCol w="425388">
                  <a:extLst>
                    <a:ext uri="{9D8B030D-6E8A-4147-A177-3AD203B41FA5}">
                      <a16:colId xmlns:a16="http://schemas.microsoft.com/office/drawing/2014/main" val="20000"/>
                    </a:ext>
                  </a:extLst>
                </a:gridCol>
                <a:gridCol w="350589">
                  <a:extLst>
                    <a:ext uri="{9D8B030D-6E8A-4147-A177-3AD203B41FA5}">
                      <a16:colId xmlns:a16="http://schemas.microsoft.com/office/drawing/2014/main" val="20001"/>
                    </a:ext>
                  </a:extLst>
                </a:gridCol>
                <a:gridCol w="537392">
                  <a:extLst>
                    <a:ext uri="{9D8B030D-6E8A-4147-A177-3AD203B41FA5}">
                      <a16:colId xmlns:a16="http://schemas.microsoft.com/office/drawing/2014/main" val="20002"/>
                    </a:ext>
                  </a:extLst>
                </a:gridCol>
                <a:gridCol w="695810">
                  <a:extLst>
                    <a:ext uri="{9D8B030D-6E8A-4147-A177-3AD203B41FA5}">
                      <a16:colId xmlns:a16="http://schemas.microsoft.com/office/drawing/2014/main" val="20003"/>
                    </a:ext>
                  </a:extLst>
                </a:gridCol>
                <a:gridCol w="723428">
                  <a:extLst>
                    <a:ext uri="{9D8B030D-6E8A-4147-A177-3AD203B41FA5}">
                      <a16:colId xmlns:a16="http://schemas.microsoft.com/office/drawing/2014/main" val="20004"/>
                    </a:ext>
                  </a:extLst>
                </a:gridCol>
                <a:gridCol w="286533">
                  <a:extLst>
                    <a:ext uri="{9D8B030D-6E8A-4147-A177-3AD203B41FA5}">
                      <a16:colId xmlns:a16="http://schemas.microsoft.com/office/drawing/2014/main" val="20005"/>
                    </a:ext>
                  </a:extLst>
                </a:gridCol>
                <a:gridCol w="531639">
                  <a:extLst>
                    <a:ext uri="{9D8B030D-6E8A-4147-A177-3AD203B41FA5}">
                      <a16:colId xmlns:a16="http://schemas.microsoft.com/office/drawing/2014/main" val="20006"/>
                    </a:ext>
                  </a:extLst>
                </a:gridCol>
                <a:gridCol w="414264">
                  <a:extLst>
                    <a:ext uri="{9D8B030D-6E8A-4147-A177-3AD203B41FA5}">
                      <a16:colId xmlns:a16="http://schemas.microsoft.com/office/drawing/2014/main" val="20007"/>
                    </a:ext>
                  </a:extLst>
                </a:gridCol>
                <a:gridCol w="3654959">
                  <a:extLst>
                    <a:ext uri="{9D8B030D-6E8A-4147-A177-3AD203B41FA5}">
                      <a16:colId xmlns:a16="http://schemas.microsoft.com/office/drawing/2014/main" val="20008"/>
                    </a:ext>
                  </a:extLst>
                </a:gridCol>
              </a:tblGrid>
              <a:tr h="2063578">
                <a:tc>
                  <a:txBody>
                    <a:bodyPr/>
                    <a:lstStyle/>
                    <a:p>
                      <a:pPr marL="0" marR="0">
                        <a:lnSpc>
                          <a:spcPct val="107000"/>
                        </a:lnSpc>
                        <a:spcBef>
                          <a:spcPts val="0"/>
                        </a:spcBef>
                        <a:spcAft>
                          <a:spcPts val="600"/>
                        </a:spcAft>
                      </a:pPr>
                      <a:r>
                        <a:rPr lang="en-US" sz="800" dirty="0">
                          <a:effectLst/>
                        </a:rPr>
                        <a:t>TS003</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34390" marR="34390" marT="0" marB="0"/>
                </a:tc>
                <a:tc>
                  <a:txBody>
                    <a:bodyPr/>
                    <a:lstStyle/>
                    <a:p>
                      <a:pPr marL="0" marR="0">
                        <a:lnSpc>
                          <a:spcPct val="107000"/>
                        </a:lnSpc>
                        <a:spcBef>
                          <a:spcPts val="0"/>
                        </a:spcBef>
                        <a:spcAft>
                          <a:spcPts val="600"/>
                        </a:spcAft>
                      </a:pPr>
                      <a:r>
                        <a:rPr lang="en-US" sz="800">
                          <a:effectLst/>
                        </a:rPr>
                        <a:t>TC003</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34390" marR="34390" marT="0" marB="0"/>
                </a:tc>
                <a:tc>
                  <a:txBody>
                    <a:bodyPr/>
                    <a:lstStyle/>
                    <a:p>
                      <a:pPr marL="0" marR="0">
                        <a:lnSpc>
                          <a:spcPct val="107000"/>
                        </a:lnSpc>
                        <a:spcBef>
                          <a:spcPts val="0"/>
                        </a:spcBef>
                        <a:spcAft>
                          <a:spcPts val="600"/>
                        </a:spcAft>
                      </a:pPr>
                      <a:r>
                        <a:rPr lang="en-US" sz="800">
                          <a:effectLst/>
                        </a:rPr>
                        <a:t>To ensure all feature in the login page is visible to the user in Smartphone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34390" marR="34390" marT="0" marB="0"/>
                </a:tc>
                <a:tc>
                  <a:txBody>
                    <a:bodyPr/>
                    <a:lstStyle/>
                    <a:p>
                      <a:pPr marL="0" marR="0">
                        <a:lnSpc>
                          <a:spcPct val="107000"/>
                        </a:lnSpc>
                        <a:spcBef>
                          <a:spcPts val="0"/>
                        </a:spcBef>
                        <a:spcAft>
                          <a:spcPts val="600"/>
                        </a:spcAft>
                      </a:pPr>
                      <a:r>
                        <a:rPr lang="en-US" sz="800">
                          <a:effectLst/>
                        </a:rPr>
                        <a:t>Implementation of Meals on Wheels is completed with all webpages and navigation links and uploaded on local host server.</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34390" marR="34390" marT="0" marB="0"/>
                </a:tc>
                <a:tc>
                  <a:txBody>
                    <a:bodyPr/>
                    <a:lstStyle/>
                    <a:p>
                      <a:pPr marL="342900" marR="0" lvl="0" indent="-342900">
                        <a:lnSpc>
                          <a:spcPct val="107000"/>
                        </a:lnSpc>
                        <a:spcBef>
                          <a:spcPts val="500"/>
                        </a:spcBef>
                        <a:spcAft>
                          <a:spcPts val="0"/>
                        </a:spcAft>
                        <a:buSzPts val="1000"/>
                        <a:buFont typeface="+mj-lt"/>
                        <a:buAutoNum type="arabicPeriod"/>
                        <a:tabLst>
                          <a:tab pos="193675" algn="l"/>
                        </a:tabLst>
                      </a:pPr>
                      <a:r>
                        <a:rPr lang="en-US" sz="800">
                          <a:effectLst/>
                        </a:rPr>
                        <a:t>Enter URL localhost:3000</a:t>
                      </a:r>
                    </a:p>
                    <a:p>
                      <a:pPr marL="342900" marR="0" lvl="0" indent="-342900">
                        <a:lnSpc>
                          <a:spcPct val="107000"/>
                        </a:lnSpc>
                        <a:spcBef>
                          <a:spcPts val="520"/>
                        </a:spcBef>
                        <a:spcAft>
                          <a:spcPts val="0"/>
                        </a:spcAft>
                        <a:buSzPts val="1000"/>
                        <a:buFont typeface="+mj-lt"/>
                        <a:buAutoNum type="arabicPeriod"/>
                        <a:tabLst>
                          <a:tab pos="193675" algn="l"/>
                        </a:tabLst>
                      </a:pPr>
                      <a:r>
                        <a:rPr lang="en-US" sz="800">
                          <a:effectLst/>
                        </a:rPr>
                        <a:t>navigate to navigation bar</a:t>
                      </a:r>
                    </a:p>
                    <a:p>
                      <a:pPr marL="342900" marR="0" lvl="0" indent="-342900">
                        <a:lnSpc>
                          <a:spcPct val="107000"/>
                        </a:lnSpc>
                        <a:spcBef>
                          <a:spcPts val="520"/>
                        </a:spcBef>
                        <a:spcAft>
                          <a:spcPts val="0"/>
                        </a:spcAft>
                        <a:buSzPts val="1000"/>
                        <a:buFont typeface="+mj-lt"/>
                        <a:buAutoNum type="arabicPeriod"/>
                        <a:tabLst>
                          <a:tab pos="193675" algn="l"/>
                        </a:tabLst>
                      </a:pPr>
                      <a:r>
                        <a:rPr lang="en-US" sz="800">
                          <a:effectLst/>
                        </a:rPr>
                        <a:t>Click on login</a:t>
                      </a:r>
                    </a:p>
                    <a:p>
                      <a:pPr marL="0" marR="0">
                        <a:lnSpc>
                          <a:spcPct val="107000"/>
                        </a:lnSpc>
                        <a:spcBef>
                          <a:spcPts val="0"/>
                        </a:spcBef>
                        <a:spcAft>
                          <a:spcPts val="600"/>
                        </a:spcAft>
                      </a:pPr>
                      <a:r>
                        <a:rPr lang="en-US" sz="8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34390" marR="34390" marT="0" marB="0"/>
                </a:tc>
                <a:tc>
                  <a:txBody>
                    <a:bodyPr/>
                    <a:lstStyle/>
                    <a:p>
                      <a:pPr marL="0" marR="0">
                        <a:lnSpc>
                          <a:spcPct val="107000"/>
                        </a:lnSpc>
                        <a:spcBef>
                          <a:spcPts val="0"/>
                        </a:spcBef>
                        <a:spcAft>
                          <a:spcPts val="600"/>
                        </a:spcAft>
                      </a:pPr>
                      <a:r>
                        <a:rPr lang="en-US" sz="8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34390" marR="34390" marT="0" marB="0"/>
                </a:tc>
                <a:tc>
                  <a:txBody>
                    <a:bodyPr/>
                    <a:lstStyle/>
                    <a:p>
                      <a:pPr marL="0" marR="0">
                        <a:lnSpc>
                          <a:spcPct val="107000"/>
                        </a:lnSpc>
                        <a:spcBef>
                          <a:spcPts val="0"/>
                        </a:spcBef>
                        <a:spcAft>
                          <a:spcPts val="600"/>
                        </a:spcAft>
                      </a:pPr>
                      <a:r>
                        <a:rPr lang="en-US" sz="800" dirty="0">
                          <a:effectLst/>
                        </a:rPr>
                        <a:t>After testing all login page feature is visible to the user in iPad Mini.</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34390" marR="34390" marT="0" marB="0"/>
                </a:tc>
                <a:tc>
                  <a:txBody>
                    <a:bodyPr/>
                    <a:lstStyle/>
                    <a:p>
                      <a:pPr marL="0" marR="0">
                        <a:lnSpc>
                          <a:spcPct val="107000"/>
                        </a:lnSpc>
                        <a:spcBef>
                          <a:spcPts val="0"/>
                        </a:spcBef>
                        <a:spcAft>
                          <a:spcPts val="600"/>
                        </a:spcAft>
                      </a:pPr>
                      <a:r>
                        <a:rPr lang="en-US" sz="800">
                          <a:effectLst/>
                        </a:rPr>
                        <a:t>As Excepted</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34390" marR="34390" marT="0" marB="0"/>
                </a:tc>
                <a:tc>
                  <a:txBody>
                    <a:bodyPr/>
                    <a:lstStyle/>
                    <a:p>
                      <a:pPr marL="0" marR="0">
                        <a:lnSpc>
                          <a:spcPct val="107000"/>
                        </a:lnSpc>
                        <a:spcBef>
                          <a:spcPts val="0"/>
                        </a:spcBef>
                        <a:spcAft>
                          <a:spcPts val="600"/>
                        </a:spcAft>
                      </a:pPr>
                      <a:r>
                        <a:rPr lang="en-US" sz="800" dirty="0">
                          <a:effectLst/>
                        </a:rPr>
                        <a:t> </a:t>
                      </a:r>
                    </a:p>
                    <a:p>
                      <a:pPr marL="0" marR="0">
                        <a:lnSpc>
                          <a:spcPct val="107000"/>
                        </a:lnSpc>
                        <a:spcBef>
                          <a:spcPts val="0"/>
                        </a:spcBef>
                        <a:spcAft>
                          <a:spcPts val="800"/>
                        </a:spcAft>
                      </a:pPr>
                      <a:r>
                        <a:rPr lang="en-US" sz="800" dirty="0">
                          <a:effectLst/>
                        </a:rPr>
                        <a:t>Pass</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34390" marR="34390" marT="0" marB="0"/>
                </a:tc>
                <a:extLst>
                  <a:ext uri="{0D108BD9-81ED-4DB2-BD59-A6C34878D82A}">
                    <a16:rowId xmlns:a16="http://schemas.microsoft.com/office/drawing/2014/main" val="10000"/>
                  </a:ext>
                </a:extLst>
              </a:tr>
              <a:tr h="2789772">
                <a:tc gridSpan="9">
                  <a:txBody>
                    <a:bodyPr/>
                    <a:lstStyle/>
                    <a:p>
                      <a:pPr marL="0" marR="0">
                        <a:lnSpc>
                          <a:spcPct val="107000"/>
                        </a:lnSpc>
                        <a:spcBef>
                          <a:spcPts val="0"/>
                        </a:spcBef>
                        <a:spcAft>
                          <a:spcPts val="600"/>
                        </a:spcAft>
                      </a:pPr>
                      <a:r>
                        <a:rPr lang="en-US" sz="800" dirty="0">
                          <a:effectLst/>
                        </a:rPr>
                        <a:t>Evidence </a:t>
                      </a:r>
                    </a:p>
                    <a:p>
                      <a:pPr marL="0" marR="0">
                        <a:lnSpc>
                          <a:spcPct val="107000"/>
                        </a:lnSpc>
                        <a:spcBef>
                          <a:spcPts val="0"/>
                        </a:spcBef>
                        <a:spcAft>
                          <a:spcPts val="600"/>
                        </a:spcAft>
                      </a:pPr>
                      <a:r>
                        <a:rPr lang="en-US" sz="700" dirty="0">
                          <a:effectLst/>
                        </a:rPr>
                        <a:t> </a:t>
                      </a:r>
                      <a:endParaRPr lang="en-US" sz="600" dirty="0">
                        <a:effectLst/>
                      </a:endParaRPr>
                    </a:p>
                    <a:p>
                      <a:pPr marL="0" marR="0">
                        <a:lnSpc>
                          <a:spcPct val="107000"/>
                        </a:lnSpc>
                        <a:spcBef>
                          <a:spcPts val="0"/>
                        </a:spcBef>
                        <a:spcAft>
                          <a:spcPts val="600"/>
                        </a:spcAft>
                      </a:pPr>
                      <a:r>
                        <a:rPr lang="en-US" sz="700" dirty="0">
                          <a:effectLst/>
                        </a:rPr>
                        <a:t> </a:t>
                      </a:r>
                      <a:endParaRPr lang="en-US" sz="600" dirty="0">
                        <a:effectLst/>
                      </a:endParaRPr>
                    </a:p>
                    <a:p>
                      <a:pPr marL="0" marR="0">
                        <a:lnSpc>
                          <a:spcPct val="107000"/>
                        </a:lnSpc>
                        <a:spcBef>
                          <a:spcPts val="0"/>
                        </a:spcBef>
                        <a:spcAft>
                          <a:spcPts val="600"/>
                        </a:spcAft>
                      </a:pPr>
                      <a:r>
                        <a:rPr lang="en-US" sz="700" dirty="0">
                          <a:effectLst/>
                        </a:rPr>
                        <a:t> </a:t>
                      </a:r>
                      <a:endParaRPr lang="en-US" sz="600" dirty="0">
                        <a:effectLst/>
                      </a:endParaRPr>
                    </a:p>
                    <a:p>
                      <a:pPr marL="0" marR="0">
                        <a:lnSpc>
                          <a:spcPct val="107000"/>
                        </a:lnSpc>
                        <a:spcBef>
                          <a:spcPts val="0"/>
                        </a:spcBef>
                        <a:spcAft>
                          <a:spcPts val="600"/>
                        </a:spcAft>
                      </a:pPr>
                      <a:r>
                        <a:rPr lang="en-US" sz="700" dirty="0">
                          <a:effectLst/>
                        </a:rPr>
                        <a:t> </a:t>
                      </a:r>
                      <a:endParaRPr lang="en-US" sz="600" dirty="0">
                        <a:effectLst/>
                      </a:endParaRPr>
                    </a:p>
                    <a:p>
                      <a:pPr marL="0" marR="0">
                        <a:lnSpc>
                          <a:spcPct val="107000"/>
                        </a:lnSpc>
                        <a:spcBef>
                          <a:spcPts val="0"/>
                        </a:spcBef>
                        <a:spcAft>
                          <a:spcPts val="600"/>
                        </a:spcAft>
                      </a:pPr>
                      <a:r>
                        <a:rPr lang="en-US" sz="700" dirty="0">
                          <a:effectLst/>
                        </a:rPr>
                        <a:t> </a:t>
                      </a:r>
                      <a:endParaRPr lang="en-US" sz="600" dirty="0">
                        <a:effectLst/>
                      </a:endParaRPr>
                    </a:p>
                    <a:p>
                      <a:pPr marL="0" marR="0">
                        <a:lnSpc>
                          <a:spcPct val="107000"/>
                        </a:lnSpc>
                        <a:spcBef>
                          <a:spcPts val="0"/>
                        </a:spcBef>
                        <a:spcAft>
                          <a:spcPts val="600"/>
                        </a:spcAft>
                      </a:pPr>
                      <a:r>
                        <a:rPr lang="en-US" sz="700" dirty="0">
                          <a:effectLst/>
                        </a:rPr>
                        <a:t> </a:t>
                      </a:r>
                      <a:endParaRPr lang="en-US" sz="600" dirty="0">
                        <a:effectLst/>
                      </a:endParaRPr>
                    </a:p>
                    <a:p>
                      <a:pPr marL="0" marR="0">
                        <a:lnSpc>
                          <a:spcPct val="107000"/>
                        </a:lnSpc>
                        <a:spcBef>
                          <a:spcPts val="0"/>
                        </a:spcBef>
                        <a:spcAft>
                          <a:spcPts val="600"/>
                        </a:spcAft>
                      </a:pPr>
                      <a:r>
                        <a:rPr lang="en-US" sz="700" dirty="0">
                          <a:effectLst/>
                        </a:rPr>
                        <a:t> </a:t>
                      </a:r>
                      <a:endParaRPr lang="en-US" sz="600" dirty="0">
                        <a:effectLst/>
                      </a:endParaRPr>
                    </a:p>
                    <a:p>
                      <a:pPr marL="0" marR="0">
                        <a:lnSpc>
                          <a:spcPct val="107000"/>
                        </a:lnSpc>
                        <a:spcBef>
                          <a:spcPts val="0"/>
                        </a:spcBef>
                        <a:spcAft>
                          <a:spcPts val="600"/>
                        </a:spcAft>
                      </a:pPr>
                      <a:r>
                        <a:rPr lang="en-US" sz="700" dirty="0">
                          <a:effectLst/>
                        </a:rPr>
                        <a:t> </a:t>
                      </a:r>
                      <a:endParaRPr lang="en-US" sz="600" dirty="0">
                        <a:effectLst/>
                      </a:endParaRPr>
                    </a:p>
                    <a:p>
                      <a:pPr marL="0" marR="0">
                        <a:lnSpc>
                          <a:spcPct val="107000"/>
                        </a:lnSpc>
                        <a:spcBef>
                          <a:spcPts val="0"/>
                        </a:spcBef>
                        <a:spcAft>
                          <a:spcPts val="600"/>
                        </a:spcAft>
                      </a:pPr>
                      <a:r>
                        <a:rPr lang="en-US" sz="700" dirty="0">
                          <a:effectLst/>
                        </a:rPr>
                        <a:t> </a:t>
                      </a:r>
                      <a:endParaRPr lang="en-US" sz="600" dirty="0">
                        <a:effectLst/>
                      </a:endParaRPr>
                    </a:p>
                    <a:p>
                      <a:pPr marL="0" marR="0">
                        <a:lnSpc>
                          <a:spcPct val="107000"/>
                        </a:lnSpc>
                        <a:spcBef>
                          <a:spcPts val="0"/>
                        </a:spcBef>
                        <a:spcAft>
                          <a:spcPts val="600"/>
                        </a:spcAft>
                      </a:pPr>
                      <a:r>
                        <a:rPr lang="en-US" sz="700" dirty="0">
                          <a:effectLst/>
                        </a:rPr>
                        <a:t> </a:t>
                      </a:r>
                      <a:endParaRPr lang="en-US" sz="600" dirty="0">
                        <a:effectLst/>
                        <a:latin typeface="Calibri" panose="020F0502020204030204" pitchFamily="34" charset="0"/>
                        <a:ea typeface="Calibri" panose="020F0502020204030204" pitchFamily="34" charset="0"/>
                        <a:cs typeface="Times New Roman" panose="02020603050405020304" pitchFamily="18" charset="0"/>
                      </a:endParaRPr>
                    </a:p>
                  </a:txBody>
                  <a:tcPr marL="34390" marR="3439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bl>
          </a:graphicData>
        </a:graphic>
      </p:graphicFrame>
      <p:pic>
        <p:nvPicPr>
          <p:cNvPr id="3073" name="image9.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6600" y="3888611"/>
            <a:ext cx="1946034" cy="2548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884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3583940"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Arial"/>
                <a:cs typeface="Arial"/>
              </a:rPr>
              <a:t>2. Project</a:t>
            </a:r>
            <a:r>
              <a:rPr sz="2800" dirty="0">
                <a:solidFill>
                  <a:srgbClr val="FFFFFF"/>
                </a:solidFill>
                <a:latin typeface="Arial"/>
                <a:cs typeface="Arial"/>
              </a:rPr>
              <a:t> </a:t>
            </a:r>
            <a:r>
              <a:rPr sz="2800" spc="-5" dirty="0">
                <a:solidFill>
                  <a:srgbClr val="FFFFFF"/>
                </a:solidFill>
                <a:latin typeface="Arial"/>
                <a:cs typeface="Arial"/>
              </a:rPr>
              <a:t>Deliverables</a:t>
            </a:r>
            <a:endParaRPr sz="2800" dirty="0">
              <a:latin typeface="Arial"/>
              <a:cs typeface="Arial"/>
            </a:endParaRPr>
          </a:p>
        </p:txBody>
      </p:sp>
      <p:grpSp>
        <p:nvGrpSpPr>
          <p:cNvPr id="3" name="object 3"/>
          <p:cNvGrpSpPr/>
          <p:nvPr/>
        </p:nvGrpSpPr>
        <p:grpSpPr>
          <a:xfrm>
            <a:off x="-56993" y="1066800"/>
            <a:ext cx="8982710" cy="5651500"/>
            <a:chOff x="15240" y="1147572"/>
            <a:chExt cx="8982710" cy="5651500"/>
          </a:xfrm>
        </p:grpSpPr>
        <p:sp>
          <p:nvSpPr>
            <p:cNvPr id="4" name="object 4"/>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240" y="1147572"/>
              <a:ext cx="4433316" cy="369112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dirty="0"/>
            </a:p>
          </p:txBody>
        </p:sp>
        <p:sp>
          <p:nvSpPr>
            <p:cNvPr id="7" name="object 7"/>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sp>
        <p:nvSpPr>
          <p:cNvPr id="9" name="TextBox 8"/>
          <p:cNvSpPr txBox="1"/>
          <p:nvPr/>
        </p:nvSpPr>
        <p:spPr>
          <a:xfrm>
            <a:off x="35971" y="1214730"/>
            <a:ext cx="7162800" cy="646331"/>
          </a:xfrm>
          <a:prstGeom prst="rect">
            <a:avLst/>
          </a:prstGeom>
          <a:noFill/>
        </p:spPr>
        <p:txBody>
          <a:bodyPr wrap="square" rtlCol="0">
            <a:spAutoFit/>
          </a:bodyPr>
          <a:lstStyle/>
          <a:p>
            <a:pPr marL="285750" lvl="2" indent="-285750">
              <a:buFont typeface="Wingdings" panose="05000000000000000000" pitchFamily="2" charset="2"/>
              <a:buChar char="q"/>
            </a:pPr>
            <a:r>
              <a:rPr lang="en-US" b="1" dirty="0" smtClean="0"/>
              <a:t>UAT testing</a:t>
            </a:r>
            <a:endParaRPr lang="en-US" dirty="0"/>
          </a:p>
          <a:p>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2303287947"/>
              </p:ext>
            </p:extLst>
          </p:nvPr>
        </p:nvGraphicFramePr>
        <p:xfrm>
          <a:off x="457200" y="1676400"/>
          <a:ext cx="7307581" cy="1255713"/>
        </p:xfrm>
        <a:graphic>
          <a:graphicData uri="http://schemas.openxmlformats.org/drawingml/2006/table">
            <a:tbl>
              <a:tblPr bandRow="1">
                <a:tableStyleId>{5C22544A-7EE6-4342-B048-85BDC9FD1C3A}</a:tableStyleId>
              </a:tblPr>
              <a:tblGrid>
                <a:gridCol w="869256">
                  <a:extLst>
                    <a:ext uri="{9D8B030D-6E8A-4147-A177-3AD203B41FA5}">
                      <a16:colId xmlns:a16="http://schemas.microsoft.com/office/drawing/2014/main" val="20000"/>
                    </a:ext>
                  </a:extLst>
                </a:gridCol>
                <a:gridCol w="2557265">
                  <a:extLst>
                    <a:ext uri="{9D8B030D-6E8A-4147-A177-3AD203B41FA5}">
                      <a16:colId xmlns:a16="http://schemas.microsoft.com/office/drawing/2014/main" val="20001"/>
                    </a:ext>
                  </a:extLst>
                </a:gridCol>
                <a:gridCol w="2557265">
                  <a:extLst>
                    <a:ext uri="{9D8B030D-6E8A-4147-A177-3AD203B41FA5}">
                      <a16:colId xmlns:a16="http://schemas.microsoft.com/office/drawing/2014/main" val="20002"/>
                    </a:ext>
                  </a:extLst>
                </a:gridCol>
                <a:gridCol w="1323795">
                  <a:extLst>
                    <a:ext uri="{9D8B030D-6E8A-4147-A177-3AD203B41FA5}">
                      <a16:colId xmlns:a16="http://schemas.microsoft.com/office/drawing/2014/main" val="20003"/>
                    </a:ext>
                  </a:extLst>
                </a:gridCol>
              </a:tblGrid>
              <a:tr h="0">
                <a:tc>
                  <a:txBody>
                    <a:bodyPr/>
                    <a:lstStyle/>
                    <a:p>
                      <a:pPr marL="0" marR="0">
                        <a:lnSpc>
                          <a:spcPct val="107000"/>
                        </a:lnSpc>
                        <a:spcBef>
                          <a:spcPts val="0"/>
                        </a:spcBef>
                        <a:spcAft>
                          <a:spcPts val="600"/>
                        </a:spcAft>
                      </a:pPr>
                      <a:r>
                        <a:rPr lang="en-US" sz="1100">
                          <a:effectLst/>
                        </a:rPr>
                        <a:t>Type of Testing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600"/>
                        </a:spcAft>
                      </a:pPr>
                      <a:r>
                        <a:rPr lang="en-US" sz="1100">
                          <a:effectLst/>
                        </a:rPr>
                        <a:t>Test Scenario 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600"/>
                        </a:spcAft>
                      </a:pPr>
                      <a:r>
                        <a:rPr lang="en-US" sz="1100">
                          <a:effectLst/>
                        </a:rPr>
                        <a:t>Test Scenario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600"/>
                        </a:spcAft>
                      </a:pPr>
                      <a:r>
                        <a:rPr lang="en-US" sz="1100">
                          <a:effectLst/>
                        </a:rPr>
                        <a:t>Number of Test Cases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0">
                <a:tc rowSpan="3">
                  <a:txBody>
                    <a:bodyPr/>
                    <a:lstStyle/>
                    <a:p>
                      <a:pPr marL="0" marR="0">
                        <a:lnSpc>
                          <a:spcPct val="107000"/>
                        </a:lnSpc>
                        <a:spcBef>
                          <a:spcPts val="0"/>
                        </a:spcBef>
                        <a:spcAft>
                          <a:spcPts val="600"/>
                        </a:spcAft>
                      </a:pPr>
                      <a:r>
                        <a:rPr lang="en-US" sz="1100">
                          <a:effectLst/>
                        </a:rPr>
                        <a:t>User acceptance testing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600"/>
                        </a:spcAft>
                      </a:pPr>
                      <a:r>
                        <a:rPr lang="en-US" sz="1100">
                          <a:effectLst/>
                        </a:rPr>
                        <a:t>TS001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600"/>
                        </a:spcAft>
                      </a:pPr>
                      <a:r>
                        <a:rPr lang="en-US" sz="1100">
                          <a:effectLst/>
                        </a:rPr>
                        <a:t>Ensure that member can login to the website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60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0">
                <a:tc vMerge="1">
                  <a:txBody>
                    <a:bodyPr/>
                    <a:lstStyle/>
                    <a:p>
                      <a:endParaRPr lang="en-US"/>
                    </a:p>
                  </a:txBody>
                  <a:tcPr/>
                </a:tc>
                <a:tc>
                  <a:txBody>
                    <a:bodyPr/>
                    <a:lstStyle/>
                    <a:p>
                      <a:pPr marL="0" marR="0" algn="ctr">
                        <a:lnSpc>
                          <a:spcPct val="107000"/>
                        </a:lnSpc>
                        <a:spcBef>
                          <a:spcPts val="0"/>
                        </a:spcBef>
                        <a:spcAft>
                          <a:spcPts val="600"/>
                        </a:spcAft>
                      </a:pPr>
                      <a:r>
                        <a:rPr lang="en-US" sz="1100">
                          <a:effectLst/>
                        </a:rPr>
                        <a:t>TS002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600"/>
                        </a:spcAft>
                      </a:pPr>
                      <a:r>
                        <a:rPr lang="en-US" sz="1100">
                          <a:effectLst/>
                        </a:rPr>
                        <a:t>Ensure that member can view the meal details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60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0">
                <a:tc vMerge="1">
                  <a:txBody>
                    <a:bodyPr/>
                    <a:lstStyle/>
                    <a:p>
                      <a:endParaRPr lang="en-US"/>
                    </a:p>
                  </a:txBody>
                  <a:tcPr/>
                </a:tc>
                <a:tc>
                  <a:txBody>
                    <a:bodyPr/>
                    <a:lstStyle/>
                    <a:p>
                      <a:pPr marL="0" marR="0" algn="ctr">
                        <a:lnSpc>
                          <a:spcPct val="107000"/>
                        </a:lnSpc>
                        <a:spcBef>
                          <a:spcPts val="0"/>
                        </a:spcBef>
                        <a:spcAft>
                          <a:spcPts val="600"/>
                        </a:spcAft>
                      </a:pPr>
                      <a:r>
                        <a:rPr lang="en-US" sz="1100">
                          <a:effectLst/>
                        </a:rPr>
                        <a:t>TS003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600"/>
                        </a:spcAft>
                      </a:pPr>
                      <a:r>
                        <a:rPr lang="en-US" sz="1100">
                          <a:effectLst/>
                        </a:rPr>
                        <a:t>Ensure that member can send feed back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600"/>
                        </a:spcAft>
                      </a:pPr>
                      <a:r>
                        <a:rPr lang="en-US" sz="11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4192867570"/>
              </p:ext>
            </p:extLst>
          </p:nvPr>
        </p:nvGraphicFramePr>
        <p:xfrm>
          <a:off x="914400" y="3124200"/>
          <a:ext cx="6665018" cy="2524967"/>
        </p:xfrm>
        <a:graphic>
          <a:graphicData uri="http://schemas.openxmlformats.org/drawingml/2006/table">
            <a:tbl>
              <a:tblPr bandRow="1">
                <a:tableStyleId>{5C22544A-7EE6-4342-B048-85BDC9FD1C3A}</a:tableStyleId>
              </a:tblPr>
              <a:tblGrid>
                <a:gridCol w="556433">
                  <a:extLst>
                    <a:ext uri="{9D8B030D-6E8A-4147-A177-3AD203B41FA5}">
                      <a16:colId xmlns:a16="http://schemas.microsoft.com/office/drawing/2014/main" val="20000"/>
                    </a:ext>
                  </a:extLst>
                </a:gridCol>
                <a:gridCol w="443827">
                  <a:extLst>
                    <a:ext uri="{9D8B030D-6E8A-4147-A177-3AD203B41FA5}">
                      <a16:colId xmlns:a16="http://schemas.microsoft.com/office/drawing/2014/main" val="20001"/>
                    </a:ext>
                  </a:extLst>
                </a:gridCol>
                <a:gridCol w="608170">
                  <a:extLst>
                    <a:ext uri="{9D8B030D-6E8A-4147-A177-3AD203B41FA5}">
                      <a16:colId xmlns:a16="http://schemas.microsoft.com/office/drawing/2014/main" val="20002"/>
                    </a:ext>
                  </a:extLst>
                </a:gridCol>
                <a:gridCol w="877510">
                  <a:extLst>
                    <a:ext uri="{9D8B030D-6E8A-4147-A177-3AD203B41FA5}">
                      <a16:colId xmlns:a16="http://schemas.microsoft.com/office/drawing/2014/main" val="20003"/>
                    </a:ext>
                  </a:extLst>
                </a:gridCol>
                <a:gridCol w="816642">
                  <a:extLst>
                    <a:ext uri="{9D8B030D-6E8A-4147-A177-3AD203B41FA5}">
                      <a16:colId xmlns:a16="http://schemas.microsoft.com/office/drawing/2014/main" val="20004"/>
                    </a:ext>
                  </a:extLst>
                </a:gridCol>
                <a:gridCol w="1369017">
                  <a:extLst>
                    <a:ext uri="{9D8B030D-6E8A-4147-A177-3AD203B41FA5}">
                      <a16:colId xmlns:a16="http://schemas.microsoft.com/office/drawing/2014/main" val="20005"/>
                    </a:ext>
                  </a:extLst>
                </a:gridCol>
                <a:gridCol w="664473">
                  <a:extLst>
                    <a:ext uri="{9D8B030D-6E8A-4147-A177-3AD203B41FA5}">
                      <a16:colId xmlns:a16="http://schemas.microsoft.com/office/drawing/2014/main" val="20006"/>
                    </a:ext>
                  </a:extLst>
                </a:gridCol>
                <a:gridCol w="547810">
                  <a:extLst>
                    <a:ext uri="{9D8B030D-6E8A-4147-A177-3AD203B41FA5}">
                      <a16:colId xmlns:a16="http://schemas.microsoft.com/office/drawing/2014/main" val="20007"/>
                    </a:ext>
                  </a:extLst>
                </a:gridCol>
                <a:gridCol w="781136">
                  <a:extLst>
                    <a:ext uri="{9D8B030D-6E8A-4147-A177-3AD203B41FA5}">
                      <a16:colId xmlns:a16="http://schemas.microsoft.com/office/drawing/2014/main" val="20008"/>
                    </a:ext>
                  </a:extLst>
                </a:gridCol>
              </a:tblGrid>
              <a:tr h="429879">
                <a:tc>
                  <a:txBody>
                    <a:bodyPr/>
                    <a:lstStyle/>
                    <a:p>
                      <a:pPr marL="0" marR="0">
                        <a:lnSpc>
                          <a:spcPct val="107000"/>
                        </a:lnSpc>
                        <a:spcBef>
                          <a:spcPts val="0"/>
                        </a:spcBef>
                        <a:spcAft>
                          <a:spcPts val="600"/>
                        </a:spcAft>
                      </a:pPr>
                      <a:r>
                        <a:rPr lang="en-US" sz="900">
                          <a:effectLst/>
                        </a:rPr>
                        <a:t>Scenario ID</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781" marR="54781" marT="0" marB="0"/>
                </a:tc>
                <a:tc>
                  <a:txBody>
                    <a:bodyPr/>
                    <a:lstStyle/>
                    <a:p>
                      <a:pPr marL="0" marR="0">
                        <a:lnSpc>
                          <a:spcPct val="107000"/>
                        </a:lnSpc>
                        <a:spcBef>
                          <a:spcPts val="0"/>
                        </a:spcBef>
                        <a:spcAft>
                          <a:spcPts val="600"/>
                        </a:spcAft>
                      </a:pPr>
                      <a:r>
                        <a:rPr lang="en-US" sz="900">
                          <a:effectLst/>
                        </a:rPr>
                        <a:t>Test Case ID</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781" marR="54781" marT="0" marB="0"/>
                </a:tc>
                <a:tc>
                  <a:txBody>
                    <a:bodyPr/>
                    <a:lstStyle/>
                    <a:p>
                      <a:pPr marL="0" marR="0">
                        <a:lnSpc>
                          <a:spcPct val="107000"/>
                        </a:lnSpc>
                        <a:spcBef>
                          <a:spcPts val="0"/>
                        </a:spcBef>
                        <a:spcAft>
                          <a:spcPts val="600"/>
                        </a:spcAft>
                      </a:pPr>
                      <a:r>
                        <a:rPr lang="en-US" sz="900">
                          <a:effectLst/>
                        </a:rPr>
                        <a:t>Test Case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781" marR="54781" marT="0" marB="0"/>
                </a:tc>
                <a:tc>
                  <a:txBody>
                    <a:bodyPr/>
                    <a:lstStyle/>
                    <a:p>
                      <a:pPr marL="0" marR="0">
                        <a:lnSpc>
                          <a:spcPct val="107000"/>
                        </a:lnSpc>
                        <a:spcBef>
                          <a:spcPts val="0"/>
                        </a:spcBef>
                        <a:spcAft>
                          <a:spcPts val="600"/>
                        </a:spcAft>
                      </a:pPr>
                      <a:r>
                        <a:rPr lang="en-US" sz="900">
                          <a:effectLst/>
                        </a:rPr>
                        <a:t>Preconditions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781" marR="54781" marT="0" marB="0"/>
                </a:tc>
                <a:tc>
                  <a:txBody>
                    <a:bodyPr/>
                    <a:lstStyle/>
                    <a:p>
                      <a:pPr marL="0" marR="0">
                        <a:lnSpc>
                          <a:spcPct val="107000"/>
                        </a:lnSpc>
                        <a:spcBef>
                          <a:spcPts val="0"/>
                        </a:spcBef>
                        <a:spcAft>
                          <a:spcPts val="600"/>
                        </a:spcAft>
                      </a:pPr>
                      <a:r>
                        <a:rPr lang="en-US" sz="900">
                          <a:effectLst/>
                        </a:rPr>
                        <a:t>Steps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781" marR="54781" marT="0" marB="0"/>
                </a:tc>
                <a:tc>
                  <a:txBody>
                    <a:bodyPr/>
                    <a:lstStyle/>
                    <a:p>
                      <a:pPr marL="0" marR="0">
                        <a:lnSpc>
                          <a:spcPct val="107000"/>
                        </a:lnSpc>
                        <a:spcBef>
                          <a:spcPts val="0"/>
                        </a:spcBef>
                        <a:spcAft>
                          <a:spcPts val="600"/>
                        </a:spcAft>
                      </a:pPr>
                      <a:r>
                        <a:rPr lang="en-US" sz="900">
                          <a:effectLst/>
                        </a:rPr>
                        <a:t>Test Data</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781" marR="54781" marT="0" marB="0"/>
                </a:tc>
                <a:tc>
                  <a:txBody>
                    <a:bodyPr/>
                    <a:lstStyle/>
                    <a:p>
                      <a:pPr marL="0" marR="0">
                        <a:lnSpc>
                          <a:spcPct val="107000"/>
                        </a:lnSpc>
                        <a:spcBef>
                          <a:spcPts val="0"/>
                        </a:spcBef>
                        <a:spcAft>
                          <a:spcPts val="600"/>
                        </a:spcAft>
                      </a:pPr>
                      <a:r>
                        <a:rPr lang="en-US" sz="900">
                          <a:effectLst/>
                        </a:rPr>
                        <a:t>Expected Results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781" marR="54781" marT="0" marB="0"/>
                </a:tc>
                <a:tc>
                  <a:txBody>
                    <a:bodyPr/>
                    <a:lstStyle/>
                    <a:p>
                      <a:pPr marL="0" marR="0">
                        <a:lnSpc>
                          <a:spcPct val="107000"/>
                        </a:lnSpc>
                        <a:spcBef>
                          <a:spcPts val="0"/>
                        </a:spcBef>
                        <a:spcAft>
                          <a:spcPts val="600"/>
                        </a:spcAft>
                      </a:pPr>
                      <a:r>
                        <a:rPr lang="en-US" sz="900">
                          <a:effectLst/>
                        </a:rPr>
                        <a:t>Actual Results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781" marR="54781" marT="0" marB="0"/>
                </a:tc>
                <a:tc>
                  <a:txBody>
                    <a:bodyPr/>
                    <a:lstStyle/>
                    <a:p>
                      <a:pPr marL="0" marR="0">
                        <a:lnSpc>
                          <a:spcPct val="107000"/>
                        </a:lnSpc>
                        <a:spcBef>
                          <a:spcPts val="0"/>
                        </a:spcBef>
                        <a:spcAft>
                          <a:spcPts val="600"/>
                        </a:spcAft>
                      </a:pPr>
                      <a:r>
                        <a:rPr lang="en-US" sz="900">
                          <a:effectLst/>
                        </a:rPr>
                        <a:t>Pass/Fail</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781" marR="54781" marT="0" marB="0"/>
                </a:tc>
                <a:extLst>
                  <a:ext uri="{0D108BD9-81ED-4DB2-BD59-A6C34878D82A}">
                    <a16:rowId xmlns:a16="http://schemas.microsoft.com/office/drawing/2014/main" val="10000"/>
                  </a:ext>
                </a:extLst>
              </a:tr>
              <a:tr h="2084721">
                <a:tc>
                  <a:txBody>
                    <a:bodyPr/>
                    <a:lstStyle/>
                    <a:p>
                      <a:pPr marL="0" marR="0">
                        <a:lnSpc>
                          <a:spcPct val="107000"/>
                        </a:lnSpc>
                        <a:spcBef>
                          <a:spcPts val="0"/>
                        </a:spcBef>
                        <a:spcAft>
                          <a:spcPts val="600"/>
                        </a:spcAft>
                      </a:pPr>
                      <a:r>
                        <a:rPr lang="en-US" sz="900">
                          <a:effectLst/>
                        </a:rPr>
                        <a:t>TS001</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781" marR="54781" marT="0" marB="0"/>
                </a:tc>
                <a:tc>
                  <a:txBody>
                    <a:bodyPr/>
                    <a:lstStyle/>
                    <a:p>
                      <a:pPr marL="0" marR="0">
                        <a:lnSpc>
                          <a:spcPct val="107000"/>
                        </a:lnSpc>
                        <a:spcBef>
                          <a:spcPts val="0"/>
                        </a:spcBef>
                        <a:spcAft>
                          <a:spcPts val="600"/>
                        </a:spcAft>
                      </a:pPr>
                      <a:r>
                        <a:rPr lang="en-US" sz="900">
                          <a:effectLst/>
                        </a:rPr>
                        <a:t>TC001</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781" marR="54781" marT="0" marB="0"/>
                </a:tc>
                <a:tc>
                  <a:txBody>
                    <a:bodyPr/>
                    <a:lstStyle/>
                    <a:p>
                      <a:pPr marL="0" marR="0">
                        <a:lnSpc>
                          <a:spcPct val="107000"/>
                        </a:lnSpc>
                        <a:spcBef>
                          <a:spcPts val="0"/>
                        </a:spcBef>
                        <a:spcAft>
                          <a:spcPts val="600"/>
                        </a:spcAft>
                      </a:pPr>
                      <a:r>
                        <a:rPr lang="en-US" sz="900">
                          <a:effectLst/>
                        </a:rPr>
                        <a:t>Make sure member can login to the website.</a:t>
                      </a:r>
                    </a:p>
                    <a:p>
                      <a:pPr marL="0" marR="0">
                        <a:lnSpc>
                          <a:spcPct val="107000"/>
                        </a:lnSpc>
                        <a:spcBef>
                          <a:spcPts val="0"/>
                        </a:spcBef>
                        <a:spcAft>
                          <a:spcPts val="800"/>
                        </a:spcAft>
                      </a:pPr>
                      <a:r>
                        <a:rPr lang="en-US" sz="900">
                          <a:effectLst/>
                        </a:rPr>
                        <a:t> </a:t>
                      </a:r>
                    </a:p>
                    <a:p>
                      <a:pPr marL="0" marR="0">
                        <a:lnSpc>
                          <a:spcPct val="107000"/>
                        </a:lnSpc>
                        <a:spcBef>
                          <a:spcPts val="0"/>
                        </a:spcBef>
                        <a:spcAft>
                          <a:spcPts val="800"/>
                        </a:spcAft>
                      </a:pPr>
                      <a:r>
                        <a:rPr lang="en-US" sz="900">
                          <a:effectLst/>
                        </a:rPr>
                        <a:t> </a:t>
                      </a:r>
                    </a:p>
                    <a:p>
                      <a:pPr marL="0" marR="0">
                        <a:lnSpc>
                          <a:spcPct val="107000"/>
                        </a:lnSpc>
                        <a:spcBef>
                          <a:spcPts val="0"/>
                        </a:spcBef>
                        <a:spcAft>
                          <a:spcPts val="80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781" marR="54781" marT="0" marB="0"/>
                </a:tc>
                <a:tc>
                  <a:txBody>
                    <a:bodyPr/>
                    <a:lstStyle/>
                    <a:p>
                      <a:pPr marL="0" marR="0">
                        <a:lnSpc>
                          <a:spcPct val="107000"/>
                        </a:lnSpc>
                        <a:spcBef>
                          <a:spcPts val="0"/>
                        </a:spcBef>
                        <a:spcAft>
                          <a:spcPts val="600"/>
                        </a:spcAft>
                      </a:pPr>
                      <a:r>
                        <a:rPr lang="en-US" sz="900" dirty="0">
                          <a:effectLst/>
                        </a:rPr>
                        <a:t>Implementation of Meals on Wheels is completed with all webpages and navigation links and uploaded on local host server</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4781" marR="54781" marT="0" marB="0"/>
                </a:tc>
                <a:tc>
                  <a:txBody>
                    <a:bodyPr/>
                    <a:lstStyle/>
                    <a:p>
                      <a:pPr marL="0" marR="0">
                        <a:lnSpc>
                          <a:spcPct val="107000"/>
                        </a:lnSpc>
                        <a:spcBef>
                          <a:spcPts val="600"/>
                        </a:spcBef>
                        <a:spcAft>
                          <a:spcPts val="600"/>
                        </a:spcAft>
                      </a:pPr>
                      <a:r>
                        <a:rPr lang="en-US" sz="900">
                          <a:effectLst/>
                        </a:rPr>
                        <a:t>1.	Enter URL localhost:3000</a:t>
                      </a:r>
                    </a:p>
                    <a:p>
                      <a:pPr marL="0" marR="0">
                        <a:lnSpc>
                          <a:spcPct val="107000"/>
                        </a:lnSpc>
                        <a:spcBef>
                          <a:spcPts val="600"/>
                        </a:spcBef>
                        <a:spcAft>
                          <a:spcPts val="600"/>
                        </a:spcAft>
                      </a:pPr>
                      <a:r>
                        <a:rPr lang="en-US" sz="900">
                          <a:effectLst/>
                        </a:rPr>
                        <a:t>2.	Sign in into the website as member.</a:t>
                      </a:r>
                    </a:p>
                    <a:p>
                      <a:pPr marL="0" marR="0">
                        <a:lnSpc>
                          <a:spcPct val="107000"/>
                        </a:lnSpc>
                        <a:spcBef>
                          <a:spcPts val="600"/>
                        </a:spcBef>
                        <a:spcAft>
                          <a:spcPts val="600"/>
                        </a:spcAft>
                      </a:pPr>
                      <a:r>
                        <a:rPr lang="en-US" sz="900">
                          <a:effectLst/>
                        </a:rPr>
                        <a:t> </a:t>
                      </a:r>
                    </a:p>
                    <a:p>
                      <a:pPr marL="0" marR="0">
                        <a:lnSpc>
                          <a:spcPct val="107000"/>
                        </a:lnSpc>
                        <a:spcBef>
                          <a:spcPts val="600"/>
                        </a:spcBef>
                        <a:spcAft>
                          <a:spcPts val="60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781" marR="54781" marT="0" marB="0"/>
                </a:tc>
                <a:tc>
                  <a:txBody>
                    <a:bodyPr/>
                    <a:lstStyle/>
                    <a:p>
                      <a:pPr marL="0" marR="0">
                        <a:lnSpc>
                          <a:spcPct val="107000"/>
                        </a:lnSpc>
                        <a:spcBef>
                          <a:spcPts val="0"/>
                        </a:spcBef>
                        <a:spcAft>
                          <a:spcPts val="600"/>
                        </a:spcAft>
                      </a:pPr>
                      <a:r>
                        <a:rPr lang="en-US" sz="900" u="sng">
                          <a:effectLst/>
                          <a:hlinkClick r:id="rId4"/>
                        </a:rPr>
                        <a:t>E-mail=nabila@gmail.com</a:t>
                      </a:r>
                      <a:endParaRPr lang="en-US" sz="900">
                        <a:effectLst/>
                      </a:endParaRPr>
                    </a:p>
                    <a:p>
                      <a:pPr marL="0" marR="0">
                        <a:lnSpc>
                          <a:spcPct val="107000"/>
                        </a:lnSpc>
                        <a:spcBef>
                          <a:spcPts val="0"/>
                        </a:spcBef>
                        <a:spcAft>
                          <a:spcPts val="600"/>
                        </a:spcAft>
                      </a:pPr>
                      <a:r>
                        <a:rPr lang="en-US" sz="900">
                          <a:effectLst/>
                        </a:rPr>
                        <a:t>Password=123456</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781" marR="54781" marT="0" marB="0"/>
                </a:tc>
                <a:tc>
                  <a:txBody>
                    <a:bodyPr/>
                    <a:lstStyle/>
                    <a:p>
                      <a:pPr marL="0" marR="0">
                        <a:lnSpc>
                          <a:spcPct val="107000"/>
                        </a:lnSpc>
                        <a:spcBef>
                          <a:spcPts val="0"/>
                        </a:spcBef>
                        <a:spcAft>
                          <a:spcPts val="600"/>
                        </a:spcAft>
                      </a:pPr>
                      <a:r>
                        <a:rPr lang="en-US" sz="900">
                          <a:effectLst/>
                        </a:rPr>
                        <a:t>After successful login member should see the member dashboard.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781" marR="54781" marT="0" marB="0"/>
                </a:tc>
                <a:tc>
                  <a:txBody>
                    <a:bodyPr/>
                    <a:lstStyle/>
                    <a:p>
                      <a:pPr marL="0" marR="0">
                        <a:lnSpc>
                          <a:spcPct val="107000"/>
                        </a:lnSpc>
                        <a:spcBef>
                          <a:spcPts val="0"/>
                        </a:spcBef>
                        <a:spcAft>
                          <a:spcPts val="600"/>
                        </a:spcAft>
                      </a:pPr>
                      <a:r>
                        <a:rPr lang="en-US" sz="900">
                          <a:effectLst/>
                        </a:rPr>
                        <a:t>As Excepted</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781" marR="54781" marT="0" marB="0"/>
                </a:tc>
                <a:tc>
                  <a:txBody>
                    <a:bodyPr/>
                    <a:lstStyle/>
                    <a:p>
                      <a:pPr marL="0" marR="0">
                        <a:lnSpc>
                          <a:spcPct val="107000"/>
                        </a:lnSpc>
                        <a:spcBef>
                          <a:spcPts val="0"/>
                        </a:spcBef>
                        <a:spcAft>
                          <a:spcPts val="600"/>
                        </a:spcAft>
                      </a:pPr>
                      <a:r>
                        <a:rPr lang="en-US" sz="900" dirty="0">
                          <a:effectLst/>
                        </a:rPr>
                        <a:t>Pass</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4781" marR="54781" marT="0" marB="0"/>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716479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3583940"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Arial"/>
                <a:cs typeface="Arial"/>
              </a:rPr>
              <a:t>2. Project</a:t>
            </a:r>
            <a:r>
              <a:rPr sz="2800" dirty="0">
                <a:solidFill>
                  <a:srgbClr val="FFFFFF"/>
                </a:solidFill>
                <a:latin typeface="Arial"/>
                <a:cs typeface="Arial"/>
              </a:rPr>
              <a:t> </a:t>
            </a:r>
            <a:r>
              <a:rPr sz="2800" spc="-5" dirty="0">
                <a:solidFill>
                  <a:srgbClr val="FFFFFF"/>
                </a:solidFill>
                <a:latin typeface="Arial"/>
                <a:cs typeface="Arial"/>
              </a:rPr>
              <a:t>Deliverables</a:t>
            </a:r>
            <a:endParaRPr sz="2800" dirty="0">
              <a:latin typeface="Arial"/>
              <a:cs typeface="Arial"/>
            </a:endParaRPr>
          </a:p>
        </p:txBody>
      </p:sp>
      <p:grpSp>
        <p:nvGrpSpPr>
          <p:cNvPr id="3" name="object 3"/>
          <p:cNvGrpSpPr/>
          <p:nvPr/>
        </p:nvGrpSpPr>
        <p:grpSpPr>
          <a:xfrm>
            <a:off x="-8546" y="1066800"/>
            <a:ext cx="8982710" cy="5651500"/>
            <a:chOff x="15240" y="1147572"/>
            <a:chExt cx="8982710" cy="5651500"/>
          </a:xfrm>
        </p:grpSpPr>
        <p:sp>
          <p:nvSpPr>
            <p:cNvPr id="4" name="object 4"/>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240" y="1147572"/>
              <a:ext cx="4433316" cy="369112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dirty="0"/>
            </a:p>
          </p:txBody>
        </p:sp>
        <p:sp>
          <p:nvSpPr>
            <p:cNvPr id="7" name="object 7"/>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sp>
        <p:nvSpPr>
          <p:cNvPr id="9" name="TextBox 8"/>
          <p:cNvSpPr txBox="1"/>
          <p:nvPr/>
        </p:nvSpPr>
        <p:spPr>
          <a:xfrm>
            <a:off x="35971" y="1214730"/>
            <a:ext cx="7162800" cy="646331"/>
          </a:xfrm>
          <a:prstGeom prst="rect">
            <a:avLst/>
          </a:prstGeom>
          <a:noFill/>
        </p:spPr>
        <p:txBody>
          <a:bodyPr wrap="square" rtlCol="0">
            <a:spAutoFit/>
          </a:bodyPr>
          <a:lstStyle/>
          <a:p>
            <a:pPr marL="285750" lvl="2" indent="-285750">
              <a:buFont typeface="Wingdings" panose="05000000000000000000" pitchFamily="2" charset="2"/>
              <a:buChar char="q"/>
            </a:pPr>
            <a:r>
              <a:rPr lang="en-US" b="1" dirty="0" smtClean="0"/>
              <a:t>UAT testing</a:t>
            </a:r>
            <a:endParaRPr lang="en-US" dirty="0"/>
          </a:p>
          <a:p>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1624204656"/>
              </p:ext>
            </p:extLst>
          </p:nvPr>
        </p:nvGraphicFramePr>
        <p:xfrm>
          <a:off x="304800" y="1676400"/>
          <a:ext cx="7827037" cy="2514600"/>
        </p:xfrm>
        <a:graphic>
          <a:graphicData uri="http://schemas.openxmlformats.org/drawingml/2006/table">
            <a:tbl>
              <a:tblPr bandRow="1">
                <a:tableStyleId>{5C22544A-7EE6-4342-B048-85BDC9FD1C3A}</a:tableStyleId>
              </a:tblPr>
              <a:tblGrid>
                <a:gridCol w="653196">
                  <a:extLst>
                    <a:ext uri="{9D8B030D-6E8A-4147-A177-3AD203B41FA5}">
                      <a16:colId xmlns:a16="http://schemas.microsoft.com/office/drawing/2014/main" val="20000"/>
                    </a:ext>
                  </a:extLst>
                </a:gridCol>
                <a:gridCol w="7173841">
                  <a:extLst>
                    <a:ext uri="{9D8B030D-6E8A-4147-A177-3AD203B41FA5}">
                      <a16:colId xmlns:a16="http://schemas.microsoft.com/office/drawing/2014/main" val="20001"/>
                    </a:ext>
                  </a:extLst>
                </a:gridCol>
              </a:tblGrid>
              <a:tr h="168276">
                <a:tc>
                  <a:txBody>
                    <a:bodyPr/>
                    <a:lstStyle/>
                    <a:p>
                      <a:pPr marL="0" marR="0">
                        <a:lnSpc>
                          <a:spcPct val="107000"/>
                        </a:lnSpc>
                        <a:spcBef>
                          <a:spcPts val="0"/>
                        </a:spcBef>
                        <a:spcAft>
                          <a:spcPts val="600"/>
                        </a:spcAft>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4332" marR="64332" marT="0" marB="0"/>
                </a:tc>
                <a:tc>
                  <a:txBody>
                    <a:bodyPr/>
                    <a:lstStyle/>
                    <a:p>
                      <a:pPr marL="0" marR="0">
                        <a:lnSpc>
                          <a:spcPct val="107000"/>
                        </a:lnSpc>
                        <a:spcBef>
                          <a:spcPts val="0"/>
                        </a:spcBef>
                        <a:spcAft>
                          <a:spcPts val="800"/>
                        </a:spcAft>
                      </a:pPr>
                      <a:r>
                        <a:rPr lang="en-US" sz="10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0000"/>
                  </a:ext>
                </a:extLst>
              </a:tr>
              <a:tr h="2346324">
                <a:tc gridSpan="2">
                  <a:txBody>
                    <a:bodyPr/>
                    <a:lstStyle/>
                    <a:p>
                      <a:pPr marL="0" marR="0">
                        <a:lnSpc>
                          <a:spcPct val="107000"/>
                        </a:lnSpc>
                        <a:spcBef>
                          <a:spcPts val="0"/>
                        </a:spcBef>
                        <a:spcAft>
                          <a:spcPts val="600"/>
                        </a:spcAft>
                      </a:pPr>
                      <a:r>
                        <a:rPr lang="en-US" sz="1300" dirty="0">
                          <a:effectLst/>
                        </a:rPr>
                        <a:t>Evidence</a:t>
                      </a:r>
                      <a:r>
                        <a:rPr lang="en-US" sz="1000" dirty="0">
                          <a:effectLst/>
                        </a:rPr>
                        <a:t> </a:t>
                      </a:r>
                    </a:p>
                    <a:p>
                      <a:pPr marL="0" marR="0">
                        <a:lnSpc>
                          <a:spcPct val="107000"/>
                        </a:lnSpc>
                        <a:spcBef>
                          <a:spcPts val="0"/>
                        </a:spcBef>
                        <a:spcAft>
                          <a:spcPts val="600"/>
                        </a:spcAft>
                      </a:pPr>
                      <a:r>
                        <a:rPr lang="en-US" sz="1300" dirty="0">
                          <a:effectLst/>
                        </a:rPr>
                        <a:t> </a:t>
                      </a:r>
                      <a:endParaRPr lang="en-US" sz="1000" dirty="0">
                        <a:effectLst/>
                      </a:endParaRPr>
                    </a:p>
                    <a:p>
                      <a:pPr marL="0" marR="0">
                        <a:lnSpc>
                          <a:spcPct val="107000"/>
                        </a:lnSpc>
                        <a:spcBef>
                          <a:spcPts val="0"/>
                        </a:spcBef>
                        <a:spcAft>
                          <a:spcPts val="600"/>
                        </a:spcAft>
                      </a:pPr>
                      <a:r>
                        <a:rPr lang="en-US" sz="1000" dirty="0">
                          <a:effectLst/>
                        </a:rPr>
                        <a:t> </a:t>
                      </a:r>
                    </a:p>
                    <a:p>
                      <a:pPr marL="0" marR="0">
                        <a:lnSpc>
                          <a:spcPct val="107000"/>
                        </a:lnSpc>
                        <a:spcBef>
                          <a:spcPts val="0"/>
                        </a:spcBef>
                        <a:spcAft>
                          <a:spcPts val="600"/>
                        </a:spcAft>
                      </a:pPr>
                      <a:r>
                        <a:rPr lang="en-US" sz="1000" dirty="0">
                          <a:effectLst/>
                        </a:rPr>
                        <a:t> </a:t>
                      </a:r>
                    </a:p>
                    <a:p>
                      <a:pPr marL="0" marR="0">
                        <a:lnSpc>
                          <a:spcPct val="107000"/>
                        </a:lnSpc>
                        <a:spcBef>
                          <a:spcPts val="0"/>
                        </a:spcBef>
                        <a:spcAft>
                          <a:spcPts val="600"/>
                        </a:spcAft>
                      </a:pPr>
                      <a:r>
                        <a:rPr lang="en-US" sz="1000" dirty="0">
                          <a:effectLst/>
                        </a:rPr>
                        <a:t> </a:t>
                      </a:r>
                    </a:p>
                    <a:p>
                      <a:pPr marL="0" marR="0">
                        <a:lnSpc>
                          <a:spcPct val="107000"/>
                        </a:lnSpc>
                        <a:spcBef>
                          <a:spcPts val="0"/>
                        </a:spcBef>
                        <a:spcAft>
                          <a:spcPts val="600"/>
                        </a:spcAft>
                      </a:pPr>
                      <a:r>
                        <a:rPr lang="en-US" sz="1000" dirty="0">
                          <a:effectLst/>
                        </a:rPr>
                        <a:t> </a:t>
                      </a:r>
                    </a:p>
                    <a:p>
                      <a:pPr marL="0" marR="0">
                        <a:lnSpc>
                          <a:spcPct val="107000"/>
                        </a:lnSpc>
                        <a:spcBef>
                          <a:spcPts val="0"/>
                        </a:spcBef>
                        <a:spcAft>
                          <a:spcPts val="600"/>
                        </a:spcAft>
                      </a:pPr>
                      <a:r>
                        <a:rPr lang="en-US" sz="1000" dirty="0">
                          <a:effectLst/>
                        </a:rPr>
                        <a:t> </a:t>
                      </a:r>
                    </a:p>
                    <a:p>
                      <a:pPr marL="0" marR="0">
                        <a:lnSpc>
                          <a:spcPct val="107000"/>
                        </a:lnSpc>
                        <a:spcBef>
                          <a:spcPts val="0"/>
                        </a:spcBef>
                        <a:spcAft>
                          <a:spcPts val="600"/>
                        </a:spcAft>
                      </a:pPr>
                      <a:r>
                        <a:rPr lang="en-US" sz="1000" dirty="0">
                          <a:effectLst/>
                        </a:rPr>
                        <a:t/>
                      </a:r>
                      <a:br>
                        <a:rPr lang="en-US" sz="1000" dirty="0">
                          <a:effectLst/>
                        </a:rPr>
                      </a:br>
                      <a:r>
                        <a:rPr lang="en-US" sz="1000" dirty="0">
                          <a:effectLst/>
                        </a:rPr>
                        <a:t>Insert member email and password</a:t>
                      </a:r>
                    </a:p>
                    <a:p>
                      <a:pPr marL="0" marR="0">
                        <a:lnSpc>
                          <a:spcPct val="107000"/>
                        </a:lnSpc>
                        <a:spcBef>
                          <a:spcPts val="0"/>
                        </a:spcBef>
                        <a:spcAft>
                          <a:spcPts val="600"/>
                        </a:spcAft>
                        <a:tabLst>
                          <a:tab pos="4785360" algn="l"/>
                        </a:tabLst>
                      </a:pPr>
                      <a:r>
                        <a:rPr lang="en-US" sz="1000" dirty="0">
                          <a:effectLst/>
                        </a:rPr>
                        <a:t>	Member will redirected to member dashboard</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4332" marR="64332" marT="0" marB="0"/>
                </a:tc>
                <a:tc hMerge="1">
                  <a:txBody>
                    <a:bodyPr/>
                    <a:lstStyle/>
                    <a:p>
                      <a:endParaRPr lang="en-US"/>
                    </a:p>
                  </a:txBody>
                  <a:tcPr/>
                </a:tc>
                <a:extLst>
                  <a:ext uri="{0D108BD9-81ED-4DB2-BD59-A6C34878D82A}">
                    <a16:rowId xmlns:a16="http://schemas.microsoft.com/office/drawing/2014/main" val="10001"/>
                  </a:ext>
                </a:extLst>
              </a:tr>
            </a:tbl>
          </a:graphicData>
        </a:graphic>
      </p:graphicFrame>
      <p:pic>
        <p:nvPicPr>
          <p:cNvPr id="9227" name="image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3651" y="2156785"/>
            <a:ext cx="3195637" cy="1368425"/>
          </a:xfrm>
          <a:prstGeom prst="rect">
            <a:avLst/>
          </a:prstGeom>
          <a:noFill/>
          <a:extLst>
            <a:ext uri="{909E8E84-426E-40DD-AFC4-6F175D3DCCD1}">
              <a14:hiddenFill xmlns:a14="http://schemas.microsoft.com/office/drawing/2010/main">
                <a:solidFill>
                  <a:srgbClr val="FFFFFF"/>
                </a:solidFill>
              </a14:hiddenFill>
            </a:ext>
          </a:extLst>
        </p:spPr>
      </p:pic>
      <p:pic>
        <p:nvPicPr>
          <p:cNvPr id="9228" name="image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9007" y="1975473"/>
            <a:ext cx="3246437" cy="1790700"/>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Arrow Connector 21"/>
          <p:cNvCxnSpPr/>
          <p:nvPr/>
        </p:nvCxnSpPr>
        <p:spPr>
          <a:xfrm rot="10800000">
            <a:off x="7479044" y="12177713"/>
            <a:ext cx="406400" cy="284162"/>
          </a:xfrm>
          <a:prstGeom prst="straightConnector1">
            <a:avLst/>
          </a:prstGeom>
          <a:noFill/>
          <a:ln w="9525" cap="flat" cmpd="sng">
            <a:solidFill>
              <a:schemeClr val="accent1"/>
            </a:solidFill>
            <a:prstDash val="solid"/>
            <a:miter lim="800000"/>
            <a:headEnd type="none" w="sm" len="sm"/>
            <a:tailEnd type="triangle" w="med" len="med"/>
          </a:ln>
        </p:spPr>
      </p:cxnSp>
      <p:cxnSp>
        <p:nvCxnSpPr>
          <p:cNvPr id="23" name="Straight Arrow Connector 22"/>
          <p:cNvCxnSpPr/>
          <p:nvPr/>
        </p:nvCxnSpPr>
        <p:spPr>
          <a:xfrm rot="10800000" flipH="1">
            <a:off x="3383294" y="11920538"/>
            <a:ext cx="55563" cy="298450"/>
          </a:xfrm>
          <a:prstGeom prst="straightConnector1">
            <a:avLst/>
          </a:prstGeom>
          <a:noFill/>
          <a:ln w="9525" cap="flat" cmpd="sng">
            <a:solidFill>
              <a:schemeClr val="accent1"/>
            </a:solidFill>
            <a:prstDash val="solid"/>
            <a:miter lim="800000"/>
            <a:headEnd type="none" w="sm" len="sm"/>
            <a:tailEnd type="triangle" w="med" len="med"/>
          </a:ln>
        </p:spPr>
      </p:cxnSp>
      <p:cxnSp>
        <p:nvCxnSpPr>
          <p:cNvPr id="20" name="Straight Arrow Connector 19"/>
          <p:cNvCxnSpPr/>
          <p:nvPr/>
        </p:nvCxnSpPr>
        <p:spPr>
          <a:xfrm flipV="1">
            <a:off x="1295400" y="3352800"/>
            <a:ext cx="457200" cy="413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6454166" y="3200400"/>
            <a:ext cx="403834" cy="854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image10.png"/>
          <p:cNvPicPr>
            <a:picLocks noChangeAspect="1" noChangeShapeType="1"/>
          </p:cNvPicPr>
          <p:nvPr/>
        </p:nvPicPr>
        <p:blipFill>
          <a:blip r:embed="rId6">
            <a:extLst>
              <a:ext uri="{28A0092B-C50C-407E-A947-70E740481C1C}">
                <a14:useLocalDpi xmlns:a14="http://schemas.microsoft.com/office/drawing/2010/main" val="0"/>
              </a:ext>
            </a:extLst>
          </a:blip>
          <a:srcRect/>
          <a:stretch>
            <a:fillRect/>
          </a:stretch>
        </p:blipFill>
        <p:spPr bwMode="auto">
          <a:xfrm>
            <a:off x="2395172" y="4515288"/>
            <a:ext cx="4056063" cy="1790700"/>
          </a:xfrm>
          <a:prstGeom prst="rect">
            <a:avLst/>
          </a:prstGeom>
          <a:noFill/>
          <a:extLst>
            <a:ext uri="{909E8E84-426E-40DD-AFC4-6F175D3DCCD1}">
              <a14:hiddenFill xmlns:a14="http://schemas.microsoft.com/office/drawing/2010/main">
                <a:noFill/>
              </a14:hiddenFill>
            </a:ext>
          </a:extLst>
        </p:spPr>
      </p:pic>
    </p:spTree>
    <p:extLst>
      <p:ext uri="{BB962C8B-B14F-4D97-AF65-F5344CB8AC3E}">
        <p14:creationId xmlns:p14="http://schemas.microsoft.com/office/powerpoint/2010/main" val="25897603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3583940"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Arial"/>
                <a:cs typeface="Arial"/>
              </a:rPr>
              <a:t>2. Project</a:t>
            </a:r>
            <a:r>
              <a:rPr sz="2800" dirty="0">
                <a:solidFill>
                  <a:srgbClr val="FFFFFF"/>
                </a:solidFill>
                <a:latin typeface="Arial"/>
                <a:cs typeface="Arial"/>
              </a:rPr>
              <a:t> </a:t>
            </a:r>
            <a:r>
              <a:rPr sz="2800" spc="-5" dirty="0">
                <a:solidFill>
                  <a:srgbClr val="FFFFFF"/>
                </a:solidFill>
                <a:latin typeface="Arial"/>
                <a:cs typeface="Arial"/>
              </a:rPr>
              <a:t>Deliverables</a:t>
            </a:r>
            <a:endParaRPr sz="2800" dirty="0">
              <a:latin typeface="Arial"/>
              <a:cs typeface="Arial"/>
            </a:endParaRPr>
          </a:p>
        </p:txBody>
      </p:sp>
      <p:grpSp>
        <p:nvGrpSpPr>
          <p:cNvPr id="3" name="object 3"/>
          <p:cNvGrpSpPr/>
          <p:nvPr/>
        </p:nvGrpSpPr>
        <p:grpSpPr>
          <a:xfrm>
            <a:off x="-56993" y="1066800"/>
            <a:ext cx="8982710" cy="5651500"/>
            <a:chOff x="15240" y="1147572"/>
            <a:chExt cx="8982710" cy="5651500"/>
          </a:xfrm>
        </p:grpSpPr>
        <p:sp>
          <p:nvSpPr>
            <p:cNvPr id="4" name="object 4"/>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240" y="1147572"/>
              <a:ext cx="4433316" cy="369112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dirty="0"/>
            </a:p>
          </p:txBody>
        </p:sp>
        <p:sp>
          <p:nvSpPr>
            <p:cNvPr id="7" name="object 7"/>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sp>
        <p:nvSpPr>
          <p:cNvPr id="9" name="TextBox 8"/>
          <p:cNvSpPr txBox="1"/>
          <p:nvPr/>
        </p:nvSpPr>
        <p:spPr>
          <a:xfrm>
            <a:off x="35971" y="1214730"/>
            <a:ext cx="7162800" cy="646331"/>
          </a:xfrm>
          <a:prstGeom prst="rect">
            <a:avLst/>
          </a:prstGeom>
          <a:noFill/>
        </p:spPr>
        <p:txBody>
          <a:bodyPr wrap="square" rtlCol="0">
            <a:spAutoFit/>
          </a:bodyPr>
          <a:lstStyle/>
          <a:p>
            <a:pPr marL="285750" lvl="2" indent="-285750">
              <a:buFont typeface="Wingdings" panose="05000000000000000000" pitchFamily="2" charset="2"/>
              <a:buChar char="q"/>
            </a:pPr>
            <a:r>
              <a:rPr lang="en-US" b="1" dirty="0" smtClean="0"/>
              <a:t>UAT testing</a:t>
            </a:r>
            <a:endParaRPr lang="en-US" dirty="0"/>
          </a:p>
          <a:p>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303703312"/>
              </p:ext>
            </p:extLst>
          </p:nvPr>
        </p:nvGraphicFramePr>
        <p:xfrm>
          <a:off x="997138" y="1861061"/>
          <a:ext cx="6722652" cy="2517331"/>
        </p:xfrm>
        <a:graphic>
          <a:graphicData uri="http://schemas.openxmlformats.org/drawingml/2006/table">
            <a:tbl>
              <a:tblPr bandRow="1">
                <a:tableStyleId>{5C22544A-7EE6-4342-B048-85BDC9FD1C3A}</a:tableStyleId>
              </a:tblPr>
              <a:tblGrid>
                <a:gridCol w="561244">
                  <a:extLst>
                    <a:ext uri="{9D8B030D-6E8A-4147-A177-3AD203B41FA5}">
                      <a16:colId xmlns:a16="http://schemas.microsoft.com/office/drawing/2014/main" val="20000"/>
                    </a:ext>
                  </a:extLst>
                </a:gridCol>
                <a:gridCol w="447665">
                  <a:extLst>
                    <a:ext uri="{9D8B030D-6E8A-4147-A177-3AD203B41FA5}">
                      <a16:colId xmlns:a16="http://schemas.microsoft.com/office/drawing/2014/main" val="20001"/>
                    </a:ext>
                  </a:extLst>
                </a:gridCol>
                <a:gridCol w="613429">
                  <a:extLst>
                    <a:ext uri="{9D8B030D-6E8A-4147-A177-3AD203B41FA5}">
                      <a16:colId xmlns:a16="http://schemas.microsoft.com/office/drawing/2014/main" val="20002"/>
                    </a:ext>
                  </a:extLst>
                </a:gridCol>
                <a:gridCol w="885098">
                  <a:extLst>
                    <a:ext uri="{9D8B030D-6E8A-4147-A177-3AD203B41FA5}">
                      <a16:colId xmlns:a16="http://schemas.microsoft.com/office/drawing/2014/main" val="20003"/>
                    </a:ext>
                  </a:extLst>
                </a:gridCol>
                <a:gridCol w="823704">
                  <a:extLst>
                    <a:ext uri="{9D8B030D-6E8A-4147-A177-3AD203B41FA5}">
                      <a16:colId xmlns:a16="http://schemas.microsoft.com/office/drawing/2014/main" val="20004"/>
                    </a:ext>
                  </a:extLst>
                </a:gridCol>
                <a:gridCol w="1380855">
                  <a:extLst>
                    <a:ext uri="{9D8B030D-6E8A-4147-A177-3AD203B41FA5}">
                      <a16:colId xmlns:a16="http://schemas.microsoft.com/office/drawing/2014/main" val="20005"/>
                    </a:ext>
                  </a:extLst>
                </a:gridCol>
                <a:gridCol w="670219">
                  <a:extLst>
                    <a:ext uri="{9D8B030D-6E8A-4147-A177-3AD203B41FA5}">
                      <a16:colId xmlns:a16="http://schemas.microsoft.com/office/drawing/2014/main" val="20006"/>
                    </a:ext>
                  </a:extLst>
                </a:gridCol>
                <a:gridCol w="552547">
                  <a:extLst>
                    <a:ext uri="{9D8B030D-6E8A-4147-A177-3AD203B41FA5}">
                      <a16:colId xmlns:a16="http://schemas.microsoft.com/office/drawing/2014/main" val="20007"/>
                    </a:ext>
                  </a:extLst>
                </a:gridCol>
                <a:gridCol w="787891">
                  <a:extLst>
                    <a:ext uri="{9D8B030D-6E8A-4147-A177-3AD203B41FA5}">
                      <a16:colId xmlns:a16="http://schemas.microsoft.com/office/drawing/2014/main" val="20008"/>
                    </a:ext>
                  </a:extLst>
                </a:gridCol>
              </a:tblGrid>
              <a:tr h="2514600">
                <a:tc>
                  <a:txBody>
                    <a:bodyPr/>
                    <a:lstStyle/>
                    <a:p>
                      <a:pPr marL="0" marR="0">
                        <a:lnSpc>
                          <a:spcPct val="107000"/>
                        </a:lnSpc>
                        <a:spcBef>
                          <a:spcPts val="0"/>
                        </a:spcBef>
                        <a:spcAft>
                          <a:spcPts val="600"/>
                        </a:spcAft>
                      </a:pPr>
                      <a:r>
                        <a:rPr lang="en-US" sz="900">
                          <a:effectLst/>
                        </a:rPr>
                        <a:t>TS002</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5255" marR="55255" marT="0" marB="0"/>
                </a:tc>
                <a:tc>
                  <a:txBody>
                    <a:bodyPr/>
                    <a:lstStyle/>
                    <a:p>
                      <a:pPr marL="0" marR="0">
                        <a:lnSpc>
                          <a:spcPct val="107000"/>
                        </a:lnSpc>
                        <a:spcBef>
                          <a:spcPts val="0"/>
                        </a:spcBef>
                        <a:spcAft>
                          <a:spcPts val="600"/>
                        </a:spcAft>
                      </a:pPr>
                      <a:r>
                        <a:rPr lang="en-US" sz="900">
                          <a:effectLst/>
                        </a:rPr>
                        <a:t>TC002</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5255" marR="55255" marT="0" marB="0"/>
                </a:tc>
                <a:tc>
                  <a:txBody>
                    <a:bodyPr/>
                    <a:lstStyle/>
                    <a:p>
                      <a:pPr marL="0" marR="0">
                        <a:lnSpc>
                          <a:spcPct val="107000"/>
                        </a:lnSpc>
                        <a:spcBef>
                          <a:spcPts val="0"/>
                        </a:spcBef>
                        <a:spcAft>
                          <a:spcPts val="600"/>
                        </a:spcAft>
                      </a:pPr>
                      <a:r>
                        <a:rPr lang="en-US" sz="900">
                          <a:effectLst/>
                        </a:rPr>
                        <a:t>Make sure member can view details of the meal.</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5255" marR="55255" marT="0" marB="0"/>
                </a:tc>
                <a:tc>
                  <a:txBody>
                    <a:bodyPr/>
                    <a:lstStyle/>
                    <a:p>
                      <a:pPr marL="0" marR="0">
                        <a:lnSpc>
                          <a:spcPct val="107000"/>
                        </a:lnSpc>
                        <a:spcBef>
                          <a:spcPts val="0"/>
                        </a:spcBef>
                        <a:spcAft>
                          <a:spcPts val="600"/>
                        </a:spcAft>
                      </a:pPr>
                      <a:r>
                        <a:rPr lang="en-US" sz="900">
                          <a:effectLst/>
                        </a:rPr>
                        <a:t>Implementation of Meals on Wheels is completed with all webpages and navigation links and uploaded on local host server</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5255" marR="55255" marT="0" marB="0"/>
                </a:tc>
                <a:tc>
                  <a:txBody>
                    <a:bodyPr/>
                    <a:lstStyle/>
                    <a:p>
                      <a:pPr marL="0" marR="0">
                        <a:lnSpc>
                          <a:spcPct val="107000"/>
                        </a:lnSpc>
                        <a:spcBef>
                          <a:spcPts val="600"/>
                        </a:spcBef>
                        <a:spcAft>
                          <a:spcPts val="600"/>
                        </a:spcAft>
                      </a:pPr>
                      <a:r>
                        <a:rPr lang="en-US" sz="900" dirty="0">
                          <a:effectLst/>
                        </a:rPr>
                        <a:t>1.	Enter URL localhost:3000</a:t>
                      </a:r>
                    </a:p>
                    <a:p>
                      <a:pPr marL="0" marR="0">
                        <a:lnSpc>
                          <a:spcPct val="107000"/>
                        </a:lnSpc>
                        <a:spcBef>
                          <a:spcPts val="600"/>
                        </a:spcBef>
                        <a:spcAft>
                          <a:spcPts val="600"/>
                        </a:spcAft>
                      </a:pPr>
                      <a:r>
                        <a:rPr lang="en-US" sz="900" dirty="0">
                          <a:effectLst/>
                        </a:rPr>
                        <a:t>2.	Sign in into the website as member</a:t>
                      </a:r>
                    </a:p>
                    <a:p>
                      <a:pPr marL="0" marR="0">
                        <a:lnSpc>
                          <a:spcPct val="107000"/>
                        </a:lnSpc>
                        <a:spcBef>
                          <a:spcPts val="600"/>
                        </a:spcBef>
                        <a:spcAft>
                          <a:spcPts val="600"/>
                        </a:spcAft>
                      </a:pPr>
                      <a:r>
                        <a:rPr lang="en-US" sz="900" dirty="0">
                          <a:effectLst/>
                        </a:rPr>
                        <a:t>3.click on view details.</a:t>
                      </a:r>
                    </a:p>
                    <a:p>
                      <a:pPr marL="0" marR="0">
                        <a:lnSpc>
                          <a:spcPct val="107000"/>
                        </a:lnSpc>
                        <a:spcBef>
                          <a:spcPts val="600"/>
                        </a:spcBef>
                        <a:spcAft>
                          <a:spcPts val="600"/>
                        </a:spcAft>
                      </a:pPr>
                      <a:r>
                        <a:rPr lang="en-US" sz="900" dirty="0">
                          <a:effectLst/>
                        </a:rPr>
                        <a:t> </a:t>
                      </a:r>
                    </a:p>
                    <a:p>
                      <a:pPr marL="71755" marR="0">
                        <a:lnSpc>
                          <a:spcPct val="107000"/>
                        </a:lnSpc>
                        <a:spcBef>
                          <a:spcPts val="600"/>
                        </a:spcBef>
                        <a:spcAft>
                          <a:spcPts val="600"/>
                        </a:spcAft>
                      </a:pPr>
                      <a:r>
                        <a:rPr lang="en-US" sz="900" dirty="0">
                          <a:effectLst/>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5255" marR="55255" marT="0" marB="0"/>
                </a:tc>
                <a:tc>
                  <a:txBody>
                    <a:bodyPr/>
                    <a:lstStyle/>
                    <a:p>
                      <a:pPr marL="0" marR="0">
                        <a:lnSpc>
                          <a:spcPct val="107000"/>
                        </a:lnSpc>
                        <a:spcBef>
                          <a:spcPts val="0"/>
                        </a:spcBef>
                        <a:spcAft>
                          <a:spcPts val="600"/>
                        </a:spcAft>
                      </a:pPr>
                      <a:r>
                        <a:rPr lang="en-US" sz="900">
                          <a:effectLst/>
                        </a:rPr>
                        <a:t>Mail meal=Vegetable plate</a:t>
                      </a:r>
                    </a:p>
                    <a:p>
                      <a:pPr marL="0" marR="0">
                        <a:lnSpc>
                          <a:spcPct val="107000"/>
                        </a:lnSpc>
                        <a:spcBef>
                          <a:spcPts val="0"/>
                        </a:spcBef>
                        <a:spcAft>
                          <a:spcPts val="600"/>
                        </a:spcAft>
                      </a:pPr>
                      <a:r>
                        <a:rPr lang="en-US" sz="900">
                          <a:effectLst/>
                        </a:rPr>
                        <a:t>Drinks = peppermint Tea</a:t>
                      </a:r>
                    </a:p>
                    <a:p>
                      <a:pPr marL="0" marR="0">
                        <a:lnSpc>
                          <a:spcPct val="107000"/>
                        </a:lnSpc>
                        <a:spcBef>
                          <a:spcPts val="0"/>
                        </a:spcBef>
                        <a:spcAft>
                          <a:spcPts val="600"/>
                        </a:spcAft>
                      </a:pPr>
                      <a:r>
                        <a:rPr lang="en-US" sz="900">
                          <a:effectLst/>
                        </a:rPr>
                        <a:t>Meal Details= Baked Apple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5255" marR="55255" marT="0" marB="0"/>
                </a:tc>
                <a:tc>
                  <a:txBody>
                    <a:bodyPr/>
                    <a:lstStyle/>
                    <a:p>
                      <a:pPr marL="0" marR="0">
                        <a:lnSpc>
                          <a:spcPct val="107000"/>
                        </a:lnSpc>
                        <a:spcBef>
                          <a:spcPts val="0"/>
                        </a:spcBef>
                        <a:spcAft>
                          <a:spcPts val="600"/>
                        </a:spcAft>
                      </a:pPr>
                      <a:r>
                        <a:rPr lang="en-US" sz="900">
                          <a:effectLst/>
                        </a:rPr>
                        <a:t>After click on view details member should see the details on the meal package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5255" marR="55255" marT="0" marB="0"/>
                </a:tc>
                <a:tc>
                  <a:txBody>
                    <a:bodyPr/>
                    <a:lstStyle/>
                    <a:p>
                      <a:pPr marL="0" marR="0">
                        <a:lnSpc>
                          <a:spcPct val="107000"/>
                        </a:lnSpc>
                        <a:spcBef>
                          <a:spcPts val="0"/>
                        </a:spcBef>
                        <a:spcAft>
                          <a:spcPts val="600"/>
                        </a:spcAft>
                      </a:pPr>
                      <a:r>
                        <a:rPr lang="en-US" sz="900">
                          <a:effectLst/>
                        </a:rPr>
                        <a:t>As Excepted</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5255" marR="55255" marT="0" marB="0"/>
                </a:tc>
                <a:tc>
                  <a:txBody>
                    <a:bodyPr/>
                    <a:lstStyle/>
                    <a:p>
                      <a:pPr marL="0" marR="0">
                        <a:lnSpc>
                          <a:spcPct val="107000"/>
                        </a:lnSpc>
                        <a:spcBef>
                          <a:spcPts val="0"/>
                        </a:spcBef>
                        <a:spcAft>
                          <a:spcPts val="600"/>
                        </a:spcAft>
                      </a:pPr>
                      <a:r>
                        <a:rPr lang="en-US" sz="900" dirty="0">
                          <a:effectLst/>
                        </a:rPr>
                        <a:t>Pass</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5255" marR="55255" marT="0" marB="0"/>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055653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3583940"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Arial"/>
                <a:cs typeface="Arial"/>
              </a:rPr>
              <a:t>2. Project</a:t>
            </a:r>
            <a:r>
              <a:rPr sz="2800" dirty="0">
                <a:solidFill>
                  <a:srgbClr val="FFFFFF"/>
                </a:solidFill>
                <a:latin typeface="Arial"/>
                <a:cs typeface="Arial"/>
              </a:rPr>
              <a:t> </a:t>
            </a:r>
            <a:r>
              <a:rPr sz="2800" spc="-5" dirty="0">
                <a:solidFill>
                  <a:srgbClr val="FFFFFF"/>
                </a:solidFill>
                <a:latin typeface="Arial"/>
                <a:cs typeface="Arial"/>
              </a:rPr>
              <a:t>Deliverables</a:t>
            </a:r>
            <a:endParaRPr sz="2800" dirty="0">
              <a:latin typeface="Arial"/>
              <a:cs typeface="Arial"/>
            </a:endParaRPr>
          </a:p>
        </p:txBody>
      </p:sp>
      <p:grpSp>
        <p:nvGrpSpPr>
          <p:cNvPr id="3" name="object 3"/>
          <p:cNvGrpSpPr/>
          <p:nvPr/>
        </p:nvGrpSpPr>
        <p:grpSpPr>
          <a:xfrm>
            <a:off x="-56993" y="1066800"/>
            <a:ext cx="8982710" cy="5651500"/>
            <a:chOff x="15240" y="1147572"/>
            <a:chExt cx="8982710" cy="5651500"/>
          </a:xfrm>
        </p:grpSpPr>
        <p:sp>
          <p:nvSpPr>
            <p:cNvPr id="4" name="object 4"/>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240" y="1147572"/>
              <a:ext cx="4433316" cy="369112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dirty="0"/>
            </a:p>
          </p:txBody>
        </p:sp>
        <p:sp>
          <p:nvSpPr>
            <p:cNvPr id="7" name="object 7"/>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sp>
        <p:nvSpPr>
          <p:cNvPr id="9" name="TextBox 8"/>
          <p:cNvSpPr txBox="1"/>
          <p:nvPr/>
        </p:nvSpPr>
        <p:spPr>
          <a:xfrm>
            <a:off x="35971" y="1214730"/>
            <a:ext cx="7162800" cy="646331"/>
          </a:xfrm>
          <a:prstGeom prst="rect">
            <a:avLst/>
          </a:prstGeom>
          <a:noFill/>
        </p:spPr>
        <p:txBody>
          <a:bodyPr wrap="square" rtlCol="0">
            <a:spAutoFit/>
          </a:bodyPr>
          <a:lstStyle/>
          <a:p>
            <a:pPr marL="285750" lvl="2" indent="-285750">
              <a:buFont typeface="Wingdings" panose="05000000000000000000" pitchFamily="2" charset="2"/>
              <a:buChar char="q"/>
            </a:pPr>
            <a:r>
              <a:rPr lang="en-US" b="1" dirty="0" smtClean="0"/>
              <a:t>UAT testing</a:t>
            </a:r>
            <a:endParaRPr lang="en-US" dirty="0"/>
          </a:p>
          <a:p>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2193572084"/>
              </p:ext>
            </p:extLst>
          </p:nvPr>
        </p:nvGraphicFramePr>
        <p:xfrm>
          <a:off x="419606" y="1859763"/>
          <a:ext cx="8114794" cy="3127631"/>
        </p:xfrm>
        <a:graphic>
          <a:graphicData uri="http://schemas.openxmlformats.org/drawingml/2006/table">
            <a:tbl>
              <a:tblPr bandRow="1">
                <a:tableStyleId>{5C22544A-7EE6-4342-B048-85BDC9FD1C3A}</a:tableStyleId>
              </a:tblPr>
              <a:tblGrid>
                <a:gridCol w="950759">
                  <a:extLst>
                    <a:ext uri="{9D8B030D-6E8A-4147-A177-3AD203B41FA5}">
                      <a16:colId xmlns:a16="http://schemas.microsoft.com/office/drawing/2014/main" val="20000"/>
                    </a:ext>
                  </a:extLst>
                </a:gridCol>
                <a:gridCol w="7164035">
                  <a:extLst>
                    <a:ext uri="{9D8B030D-6E8A-4147-A177-3AD203B41FA5}">
                      <a16:colId xmlns:a16="http://schemas.microsoft.com/office/drawing/2014/main" val="20001"/>
                    </a:ext>
                  </a:extLst>
                </a:gridCol>
              </a:tblGrid>
              <a:tr h="2377692">
                <a:tc gridSpan="2">
                  <a:txBody>
                    <a:bodyPr/>
                    <a:lstStyle/>
                    <a:p>
                      <a:pPr marL="0" marR="0">
                        <a:lnSpc>
                          <a:spcPct val="107000"/>
                        </a:lnSpc>
                        <a:spcBef>
                          <a:spcPts val="0"/>
                        </a:spcBef>
                        <a:spcAft>
                          <a:spcPts val="600"/>
                        </a:spcAft>
                      </a:pPr>
                      <a:r>
                        <a:rPr lang="en-US" sz="1100" dirty="0">
                          <a:effectLst/>
                        </a:rPr>
                        <a:t>Evidence</a:t>
                      </a:r>
                      <a:endParaRPr lang="en-US" sz="800" dirty="0">
                        <a:effectLst/>
                      </a:endParaRPr>
                    </a:p>
                    <a:p>
                      <a:pPr marL="0" marR="0">
                        <a:lnSpc>
                          <a:spcPct val="107000"/>
                        </a:lnSpc>
                        <a:spcBef>
                          <a:spcPts val="0"/>
                        </a:spcBef>
                        <a:spcAft>
                          <a:spcPts val="600"/>
                        </a:spcAft>
                      </a:pPr>
                      <a:r>
                        <a:rPr lang="en-US" sz="1100" dirty="0">
                          <a:effectLst/>
                        </a:rPr>
                        <a:t> </a:t>
                      </a:r>
                      <a:endParaRPr lang="en-US" sz="800" dirty="0">
                        <a:effectLst/>
                      </a:endParaRPr>
                    </a:p>
                    <a:p>
                      <a:pPr marL="0" marR="0">
                        <a:lnSpc>
                          <a:spcPct val="107000"/>
                        </a:lnSpc>
                        <a:spcBef>
                          <a:spcPts val="0"/>
                        </a:spcBef>
                        <a:spcAft>
                          <a:spcPts val="600"/>
                        </a:spcAft>
                      </a:pPr>
                      <a:r>
                        <a:rPr lang="en-US" sz="1100" dirty="0">
                          <a:effectLst/>
                        </a:rPr>
                        <a:t> </a:t>
                      </a:r>
                      <a:endParaRPr lang="en-US" sz="800" dirty="0">
                        <a:effectLst/>
                      </a:endParaRPr>
                    </a:p>
                    <a:p>
                      <a:pPr marL="0" marR="0">
                        <a:lnSpc>
                          <a:spcPct val="107000"/>
                        </a:lnSpc>
                        <a:spcBef>
                          <a:spcPts val="0"/>
                        </a:spcBef>
                        <a:spcAft>
                          <a:spcPts val="600"/>
                        </a:spcAft>
                      </a:pPr>
                      <a:r>
                        <a:rPr lang="en-US" sz="1100" dirty="0">
                          <a:effectLst/>
                        </a:rPr>
                        <a:t> </a:t>
                      </a:r>
                      <a:endParaRPr lang="en-US" sz="800" dirty="0">
                        <a:effectLst/>
                      </a:endParaRPr>
                    </a:p>
                    <a:p>
                      <a:pPr marL="0" marR="0">
                        <a:lnSpc>
                          <a:spcPct val="107000"/>
                        </a:lnSpc>
                        <a:spcBef>
                          <a:spcPts val="0"/>
                        </a:spcBef>
                        <a:spcAft>
                          <a:spcPts val="600"/>
                        </a:spcAft>
                      </a:pPr>
                      <a:r>
                        <a:rPr lang="en-US" sz="1100" dirty="0">
                          <a:effectLst/>
                        </a:rPr>
                        <a:t> </a:t>
                      </a:r>
                      <a:endParaRPr lang="en-US" sz="800" dirty="0">
                        <a:effectLst/>
                      </a:endParaRPr>
                    </a:p>
                    <a:p>
                      <a:pPr marL="0" marR="0">
                        <a:lnSpc>
                          <a:spcPct val="107000"/>
                        </a:lnSpc>
                        <a:spcBef>
                          <a:spcPts val="0"/>
                        </a:spcBef>
                        <a:spcAft>
                          <a:spcPts val="600"/>
                        </a:spcAft>
                      </a:pPr>
                      <a:r>
                        <a:rPr lang="en-US" sz="1100" dirty="0">
                          <a:effectLst/>
                        </a:rPr>
                        <a:t> </a:t>
                      </a:r>
                      <a:endParaRPr lang="en-US" sz="800" dirty="0">
                        <a:effectLst/>
                      </a:endParaRPr>
                    </a:p>
                    <a:p>
                      <a:pPr marL="0" marR="0">
                        <a:lnSpc>
                          <a:spcPct val="107000"/>
                        </a:lnSpc>
                        <a:spcBef>
                          <a:spcPts val="0"/>
                        </a:spcBef>
                        <a:spcAft>
                          <a:spcPts val="600"/>
                        </a:spcAft>
                      </a:pPr>
                      <a:r>
                        <a:rPr lang="en-US" sz="1100" dirty="0">
                          <a:effectLst/>
                        </a:rPr>
                        <a:t> </a:t>
                      </a:r>
                      <a:endParaRPr lang="en-US" sz="800" dirty="0">
                        <a:effectLst/>
                      </a:endParaRPr>
                    </a:p>
                    <a:p>
                      <a:pPr marL="0" marR="0">
                        <a:lnSpc>
                          <a:spcPct val="107000"/>
                        </a:lnSpc>
                        <a:spcBef>
                          <a:spcPts val="0"/>
                        </a:spcBef>
                        <a:spcAft>
                          <a:spcPts val="600"/>
                        </a:spcAft>
                        <a:tabLst>
                          <a:tab pos="4107180" algn="l"/>
                          <a:tab pos="4450080" algn="l"/>
                        </a:tabLst>
                      </a:pPr>
                      <a:r>
                        <a:rPr lang="en-US" sz="800" dirty="0">
                          <a:effectLst/>
                        </a:rPr>
                        <a:t/>
                      </a:r>
                      <a:br>
                        <a:rPr lang="en-US" sz="800" dirty="0">
                          <a:effectLst/>
                        </a:rPr>
                      </a:br>
                      <a:endParaRPr lang="en-US" sz="800" dirty="0" smtClean="0">
                        <a:effectLst/>
                      </a:endParaRPr>
                    </a:p>
                    <a:p>
                      <a:pPr marL="0" marR="0">
                        <a:lnSpc>
                          <a:spcPct val="107000"/>
                        </a:lnSpc>
                        <a:spcBef>
                          <a:spcPts val="0"/>
                        </a:spcBef>
                        <a:spcAft>
                          <a:spcPts val="600"/>
                        </a:spcAft>
                        <a:tabLst>
                          <a:tab pos="4107180" algn="l"/>
                          <a:tab pos="4450080" algn="l"/>
                        </a:tabLst>
                      </a:pPr>
                      <a:endParaRPr lang="en-US" sz="800" dirty="0" smtClean="0">
                        <a:effectLst/>
                      </a:endParaRPr>
                    </a:p>
                    <a:p>
                      <a:pPr marL="0" marR="0">
                        <a:lnSpc>
                          <a:spcPct val="107000"/>
                        </a:lnSpc>
                        <a:spcBef>
                          <a:spcPts val="0"/>
                        </a:spcBef>
                        <a:spcAft>
                          <a:spcPts val="600"/>
                        </a:spcAft>
                        <a:tabLst>
                          <a:tab pos="4107180" algn="l"/>
                          <a:tab pos="4450080" algn="l"/>
                        </a:tabLst>
                      </a:pPr>
                      <a:r>
                        <a:rPr lang="en-US" sz="900" dirty="0" smtClean="0">
                          <a:effectLst/>
                        </a:rPr>
                        <a:t>Click </a:t>
                      </a:r>
                      <a:r>
                        <a:rPr lang="en-US" sz="900" dirty="0">
                          <a:effectLst/>
                        </a:rPr>
                        <a:t>on view Details		Details of the package</a:t>
                      </a:r>
                      <a:endParaRPr lang="en-US" sz="800" dirty="0">
                        <a:effectLst/>
                      </a:endParaRPr>
                    </a:p>
                    <a:p>
                      <a:pPr marL="0" marR="0">
                        <a:lnSpc>
                          <a:spcPct val="107000"/>
                        </a:lnSpc>
                        <a:spcBef>
                          <a:spcPts val="0"/>
                        </a:spcBef>
                        <a:spcAft>
                          <a:spcPts val="600"/>
                        </a:spcAft>
                      </a:pPr>
                      <a:r>
                        <a:rPr lang="en-US" sz="1100" dirty="0">
                          <a:effectLst/>
                        </a:rPr>
                        <a:t> </a:t>
                      </a:r>
                      <a:endParaRPr lang="en-US" sz="800" dirty="0">
                        <a:effectLst/>
                      </a:endParaRPr>
                    </a:p>
                    <a:p>
                      <a:pPr marL="0" marR="0">
                        <a:lnSpc>
                          <a:spcPct val="107000"/>
                        </a:lnSpc>
                        <a:spcBef>
                          <a:spcPts val="0"/>
                        </a:spcBef>
                        <a:spcAft>
                          <a:spcPts val="600"/>
                        </a:spcAft>
                      </a:pPr>
                      <a:r>
                        <a:rPr lang="en-US" sz="1100" dirty="0">
                          <a:effectLst/>
                        </a:rPr>
                        <a:t> </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2340" marR="52340" marT="0" marB="0"/>
                </a:tc>
                <a:tc hMerge="1">
                  <a:txBody>
                    <a:bodyPr/>
                    <a:lstStyle/>
                    <a:p>
                      <a:endParaRPr lang="en-US"/>
                    </a:p>
                  </a:txBody>
                  <a:tcPr/>
                </a:tc>
                <a:extLst>
                  <a:ext uri="{0D108BD9-81ED-4DB2-BD59-A6C34878D82A}">
                    <a16:rowId xmlns:a16="http://schemas.microsoft.com/office/drawing/2014/main" val="10000"/>
                  </a:ext>
                </a:extLst>
              </a:tr>
              <a:tr h="136908">
                <a:tc>
                  <a:txBody>
                    <a:bodyPr/>
                    <a:lstStyle/>
                    <a:p>
                      <a:pPr marL="0" marR="0">
                        <a:lnSpc>
                          <a:spcPct val="107000"/>
                        </a:lnSpc>
                        <a:spcBef>
                          <a:spcPts val="0"/>
                        </a:spcBef>
                        <a:spcAft>
                          <a:spcPts val="600"/>
                        </a:spcAft>
                      </a:pP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2340" marR="52340" marT="0" marB="0"/>
                </a:tc>
                <a:tc>
                  <a:txBody>
                    <a:bodyPr/>
                    <a:lstStyle/>
                    <a:p>
                      <a:pPr marL="0" marR="0">
                        <a:lnSpc>
                          <a:spcPct val="107000"/>
                        </a:lnSpc>
                        <a:spcBef>
                          <a:spcPts val="0"/>
                        </a:spcBef>
                        <a:spcAft>
                          <a:spcPts val="800"/>
                        </a:spcAft>
                      </a:pPr>
                      <a:r>
                        <a:rPr lang="en-US" sz="800" dirty="0">
                          <a:effectLst/>
                        </a:rPr>
                        <a:t> </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0001"/>
                  </a:ext>
                </a:extLst>
              </a:tr>
            </a:tbl>
          </a:graphicData>
        </a:graphic>
      </p:graphicFrame>
      <p:pic>
        <p:nvPicPr>
          <p:cNvPr id="11268" name="image1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393" y="2180070"/>
            <a:ext cx="4056063" cy="1790700"/>
          </a:xfrm>
          <a:prstGeom prst="rect">
            <a:avLst/>
          </a:prstGeom>
          <a:noFill/>
          <a:extLst>
            <a:ext uri="{909E8E84-426E-40DD-AFC4-6F175D3DCCD1}">
              <a14:hiddenFill xmlns:a14="http://schemas.microsoft.com/office/drawing/2010/main">
                <a:solidFill>
                  <a:srgbClr val="FFFFFF"/>
                </a:solidFill>
              </a14:hiddenFill>
            </a:ext>
          </a:extLst>
        </p:spPr>
      </p:pic>
      <p:pic>
        <p:nvPicPr>
          <p:cNvPr id="11267" name="image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4313" y="2180070"/>
            <a:ext cx="3563937" cy="179070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p:nvPr/>
        </p:nvCxnSpPr>
        <p:spPr>
          <a:xfrm rot="10800000" flipH="1">
            <a:off x="1447800" y="3860125"/>
            <a:ext cx="55562" cy="298450"/>
          </a:xfrm>
          <a:prstGeom prst="straightConnector1">
            <a:avLst/>
          </a:prstGeom>
          <a:noFill/>
          <a:ln w="9525" cap="flat" cmpd="sng">
            <a:solidFill>
              <a:schemeClr val="accent1"/>
            </a:solidFill>
            <a:prstDash val="solid"/>
            <a:miter lim="800000"/>
            <a:headEnd type="none" w="sm" len="sm"/>
            <a:tailEnd type="triangle" w="med" len="med"/>
          </a:ln>
        </p:spPr>
      </p:cxnSp>
      <p:cxnSp>
        <p:nvCxnSpPr>
          <p:cNvPr id="13" name="Straight Arrow Connector 12"/>
          <p:cNvCxnSpPr/>
          <p:nvPr/>
        </p:nvCxnSpPr>
        <p:spPr>
          <a:xfrm rot="10800000" flipH="1">
            <a:off x="5704204" y="3590161"/>
            <a:ext cx="55562" cy="298450"/>
          </a:xfrm>
          <a:prstGeom prst="straightConnector1">
            <a:avLst/>
          </a:prstGeom>
          <a:noFill/>
          <a:ln w="9525" cap="flat" cmpd="sng">
            <a:solidFill>
              <a:schemeClr val="accent1"/>
            </a:solidFill>
            <a:prstDash val="solid"/>
            <a:miter lim="800000"/>
            <a:headEnd type="none" w="sm" len="sm"/>
            <a:tailEnd type="triangle" w="med" len="med"/>
          </a:ln>
        </p:spPr>
      </p:cxnSp>
    </p:spTree>
    <p:extLst>
      <p:ext uri="{BB962C8B-B14F-4D97-AF65-F5344CB8AC3E}">
        <p14:creationId xmlns:p14="http://schemas.microsoft.com/office/powerpoint/2010/main" val="3979123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3583940"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Arial"/>
                <a:cs typeface="Arial"/>
              </a:rPr>
              <a:t>2. Project</a:t>
            </a:r>
            <a:r>
              <a:rPr sz="2800" dirty="0">
                <a:solidFill>
                  <a:srgbClr val="FFFFFF"/>
                </a:solidFill>
                <a:latin typeface="Arial"/>
                <a:cs typeface="Arial"/>
              </a:rPr>
              <a:t> </a:t>
            </a:r>
            <a:r>
              <a:rPr sz="2800" spc="-5" dirty="0">
                <a:solidFill>
                  <a:srgbClr val="FFFFFF"/>
                </a:solidFill>
                <a:latin typeface="Arial"/>
                <a:cs typeface="Arial"/>
              </a:rPr>
              <a:t>Deliverables</a:t>
            </a:r>
            <a:endParaRPr sz="2800" dirty="0">
              <a:latin typeface="Arial"/>
              <a:cs typeface="Arial"/>
            </a:endParaRPr>
          </a:p>
        </p:txBody>
      </p:sp>
      <p:grpSp>
        <p:nvGrpSpPr>
          <p:cNvPr id="3" name="object 3"/>
          <p:cNvGrpSpPr/>
          <p:nvPr/>
        </p:nvGrpSpPr>
        <p:grpSpPr>
          <a:xfrm>
            <a:off x="-56993" y="1066800"/>
            <a:ext cx="8982710" cy="5651500"/>
            <a:chOff x="15240" y="1147572"/>
            <a:chExt cx="8982710" cy="5651500"/>
          </a:xfrm>
        </p:grpSpPr>
        <p:sp>
          <p:nvSpPr>
            <p:cNvPr id="4" name="object 4"/>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240" y="1147572"/>
              <a:ext cx="4433316" cy="369112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dirty="0"/>
            </a:p>
          </p:txBody>
        </p:sp>
        <p:sp>
          <p:nvSpPr>
            <p:cNvPr id="7" name="object 7"/>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sp>
        <p:nvSpPr>
          <p:cNvPr id="9" name="TextBox 8"/>
          <p:cNvSpPr txBox="1"/>
          <p:nvPr/>
        </p:nvSpPr>
        <p:spPr>
          <a:xfrm>
            <a:off x="35971" y="1214730"/>
            <a:ext cx="7162800" cy="646331"/>
          </a:xfrm>
          <a:prstGeom prst="rect">
            <a:avLst/>
          </a:prstGeom>
          <a:noFill/>
        </p:spPr>
        <p:txBody>
          <a:bodyPr wrap="square" rtlCol="0">
            <a:spAutoFit/>
          </a:bodyPr>
          <a:lstStyle/>
          <a:p>
            <a:pPr marL="285750" lvl="2" indent="-285750">
              <a:buFont typeface="Wingdings" panose="05000000000000000000" pitchFamily="2" charset="2"/>
              <a:buChar char="q"/>
            </a:pPr>
            <a:r>
              <a:rPr lang="en-US" b="1" dirty="0" smtClean="0"/>
              <a:t>UAT testing</a:t>
            </a:r>
            <a:endParaRPr lang="en-US" dirty="0"/>
          </a:p>
          <a:p>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182791123"/>
              </p:ext>
            </p:extLst>
          </p:nvPr>
        </p:nvGraphicFramePr>
        <p:xfrm>
          <a:off x="914400" y="1867517"/>
          <a:ext cx="7238999" cy="3231325"/>
        </p:xfrm>
        <a:graphic>
          <a:graphicData uri="http://schemas.openxmlformats.org/drawingml/2006/table">
            <a:tbl>
              <a:tblPr bandRow="1">
                <a:tableStyleId>{5C22544A-7EE6-4342-B048-85BDC9FD1C3A}</a:tableStyleId>
              </a:tblPr>
              <a:tblGrid>
                <a:gridCol w="604351">
                  <a:extLst>
                    <a:ext uri="{9D8B030D-6E8A-4147-A177-3AD203B41FA5}">
                      <a16:colId xmlns:a16="http://schemas.microsoft.com/office/drawing/2014/main" val="20000"/>
                    </a:ext>
                  </a:extLst>
                </a:gridCol>
                <a:gridCol w="482050">
                  <a:extLst>
                    <a:ext uri="{9D8B030D-6E8A-4147-A177-3AD203B41FA5}">
                      <a16:colId xmlns:a16="http://schemas.microsoft.com/office/drawing/2014/main" val="20001"/>
                    </a:ext>
                  </a:extLst>
                </a:gridCol>
                <a:gridCol w="660545">
                  <a:extLst>
                    <a:ext uri="{9D8B030D-6E8A-4147-A177-3AD203B41FA5}">
                      <a16:colId xmlns:a16="http://schemas.microsoft.com/office/drawing/2014/main" val="20002"/>
                    </a:ext>
                  </a:extLst>
                </a:gridCol>
                <a:gridCol w="953079">
                  <a:extLst>
                    <a:ext uri="{9D8B030D-6E8A-4147-A177-3AD203B41FA5}">
                      <a16:colId xmlns:a16="http://schemas.microsoft.com/office/drawing/2014/main" val="20003"/>
                    </a:ext>
                  </a:extLst>
                </a:gridCol>
                <a:gridCol w="886970">
                  <a:extLst>
                    <a:ext uri="{9D8B030D-6E8A-4147-A177-3AD203B41FA5}">
                      <a16:colId xmlns:a16="http://schemas.microsoft.com/office/drawing/2014/main" val="20004"/>
                    </a:ext>
                  </a:extLst>
                </a:gridCol>
                <a:gridCol w="1486915">
                  <a:extLst>
                    <a:ext uri="{9D8B030D-6E8A-4147-A177-3AD203B41FA5}">
                      <a16:colId xmlns:a16="http://schemas.microsoft.com/office/drawing/2014/main" val="20005"/>
                    </a:ext>
                  </a:extLst>
                </a:gridCol>
                <a:gridCol w="721696">
                  <a:extLst>
                    <a:ext uri="{9D8B030D-6E8A-4147-A177-3AD203B41FA5}">
                      <a16:colId xmlns:a16="http://schemas.microsoft.com/office/drawing/2014/main" val="20006"/>
                    </a:ext>
                  </a:extLst>
                </a:gridCol>
                <a:gridCol w="594986">
                  <a:extLst>
                    <a:ext uri="{9D8B030D-6E8A-4147-A177-3AD203B41FA5}">
                      <a16:colId xmlns:a16="http://schemas.microsoft.com/office/drawing/2014/main" val="20007"/>
                    </a:ext>
                  </a:extLst>
                </a:gridCol>
                <a:gridCol w="848407">
                  <a:extLst>
                    <a:ext uri="{9D8B030D-6E8A-4147-A177-3AD203B41FA5}">
                      <a16:colId xmlns:a16="http://schemas.microsoft.com/office/drawing/2014/main" val="20008"/>
                    </a:ext>
                  </a:extLst>
                </a:gridCol>
              </a:tblGrid>
              <a:tr h="2514600">
                <a:tc>
                  <a:txBody>
                    <a:bodyPr/>
                    <a:lstStyle/>
                    <a:p>
                      <a:pPr marL="0" marR="0">
                        <a:lnSpc>
                          <a:spcPct val="107000"/>
                        </a:lnSpc>
                        <a:spcBef>
                          <a:spcPts val="0"/>
                        </a:spcBef>
                        <a:spcAft>
                          <a:spcPts val="600"/>
                        </a:spcAft>
                      </a:pPr>
                      <a:r>
                        <a:rPr lang="en-US" sz="900">
                          <a:effectLst/>
                        </a:rPr>
                        <a:t>TS003</a:t>
                      </a:r>
                    </a:p>
                    <a:p>
                      <a:pPr marL="0" marR="0">
                        <a:lnSpc>
                          <a:spcPct val="107000"/>
                        </a:lnSpc>
                        <a:spcBef>
                          <a:spcPts val="0"/>
                        </a:spcBef>
                        <a:spcAft>
                          <a:spcPts val="800"/>
                        </a:spcAft>
                      </a:pPr>
                      <a:r>
                        <a:rPr lang="en-US" sz="900">
                          <a:effectLst/>
                        </a:rPr>
                        <a:t> </a:t>
                      </a:r>
                    </a:p>
                    <a:p>
                      <a:pPr marL="0" marR="0">
                        <a:lnSpc>
                          <a:spcPct val="107000"/>
                        </a:lnSpc>
                        <a:spcBef>
                          <a:spcPts val="0"/>
                        </a:spcBef>
                        <a:spcAft>
                          <a:spcPts val="800"/>
                        </a:spcAft>
                      </a:pPr>
                      <a:r>
                        <a:rPr lang="en-US" sz="900">
                          <a:effectLst/>
                        </a:rPr>
                        <a:t> </a:t>
                      </a:r>
                    </a:p>
                    <a:p>
                      <a:pPr marL="0" marR="0">
                        <a:lnSpc>
                          <a:spcPct val="107000"/>
                        </a:lnSpc>
                        <a:spcBef>
                          <a:spcPts val="0"/>
                        </a:spcBef>
                        <a:spcAft>
                          <a:spcPts val="800"/>
                        </a:spcAft>
                      </a:pPr>
                      <a:r>
                        <a:rPr lang="en-US" sz="900">
                          <a:effectLst/>
                        </a:rPr>
                        <a:t> </a:t>
                      </a:r>
                    </a:p>
                    <a:p>
                      <a:pPr marL="0" marR="0">
                        <a:lnSpc>
                          <a:spcPct val="107000"/>
                        </a:lnSpc>
                        <a:spcBef>
                          <a:spcPts val="0"/>
                        </a:spcBef>
                        <a:spcAft>
                          <a:spcPts val="800"/>
                        </a:spcAft>
                      </a:pPr>
                      <a:r>
                        <a:rPr lang="en-US" sz="900">
                          <a:effectLst/>
                        </a:rPr>
                        <a:t> </a:t>
                      </a:r>
                    </a:p>
                    <a:p>
                      <a:pPr marL="0" marR="0">
                        <a:lnSpc>
                          <a:spcPct val="107000"/>
                        </a:lnSpc>
                        <a:spcBef>
                          <a:spcPts val="0"/>
                        </a:spcBef>
                        <a:spcAft>
                          <a:spcPts val="800"/>
                        </a:spcAft>
                      </a:pPr>
                      <a:r>
                        <a:rPr lang="en-US" sz="900">
                          <a:effectLst/>
                        </a:rPr>
                        <a:t> </a:t>
                      </a:r>
                    </a:p>
                    <a:p>
                      <a:pPr marL="0" marR="0">
                        <a:lnSpc>
                          <a:spcPct val="107000"/>
                        </a:lnSpc>
                        <a:spcBef>
                          <a:spcPts val="0"/>
                        </a:spcBef>
                        <a:spcAft>
                          <a:spcPts val="800"/>
                        </a:spcAft>
                      </a:pPr>
                      <a:r>
                        <a:rPr lang="en-US" sz="900">
                          <a:effectLst/>
                        </a:rPr>
                        <a:t> </a:t>
                      </a:r>
                    </a:p>
                    <a:p>
                      <a:pPr marL="0" marR="0">
                        <a:lnSpc>
                          <a:spcPct val="107000"/>
                        </a:lnSpc>
                        <a:spcBef>
                          <a:spcPts val="0"/>
                        </a:spcBef>
                        <a:spcAft>
                          <a:spcPts val="800"/>
                        </a:spcAft>
                      </a:pPr>
                      <a:r>
                        <a:rPr lang="en-US" sz="900">
                          <a:effectLst/>
                        </a:rPr>
                        <a:t> </a:t>
                      </a:r>
                    </a:p>
                    <a:p>
                      <a:pPr marL="0" marR="0">
                        <a:lnSpc>
                          <a:spcPct val="107000"/>
                        </a:lnSpc>
                        <a:spcBef>
                          <a:spcPts val="0"/>
                        </a:spcBef>
                        <a:spcAft>
                          <a:spcPts val="800"/>
                        </a:spcAft>
                      </a:pPr>
                      <a:r>
                        <a:rPr lang="en-US" sz="900">
                          <a:effectLst/>
                        </a:rPr>
                        <a:t> </a:t>
                      </a:r>
                    </a:p>
                    <a:p>
                      <a:pPr marL="0" marR="0">
                        <a:lnSpc>
                          <a:spcPct val="107000"/>
                        </a:lnSpc>
                        <a:spcBef>
                          <a:spcPts val="0"/>
                        </a:spcBef>
                        <a:spcAft>
                          <a:spcPts val="80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9879" marR="39879" marT="0" marB="0"/>
                </a:tc>
                <a:tc>
                  <a:txBody>
                    <a:bodyPr/>
                    <a:lstStyle/>
                    <a:p>
                      <a:pPr marL="0" marR="0">
                        <a:lnSpc>
                          <a:spcPct val="107000"/>
                        </a:lnSpc>
                        <a:spcBef>
                          <a:spcPts val="0"/>
                        </a:spcBef>
                        <a:spcAft>
                          <a:spcPts val="600"/>
                        </a:spcAft>
                      </a:pPr>
                      <a:r>
                        <a:rPr lang="en-US" sz="900">
                          <a:effectLst/>
                        </a:rPr>
                        <a:t>TC003</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9879" marR="39879" marT="0" marB="0"/>
                </a:tc>
                <a:tc>
                  <a:txBody>
                    <a:bodyPr/>
                    <a:lstStyle/>
                    <a:p>
                      <a:pPr marL="0" marR="0">
                        <a:lnSpc>
                          <a:spcPct val="107000"/>
                        </a:lnSpc>
                        <a:spcBef>
                          <a:spcPts val="0"/>
                        </a:spcBef>
                        <a:spcAft>
                          <a:spcPts val="600"/>
                        </a:spcAft>
                      </a:pPr>
                      <a:r>
                        <a:rPr lang="en-US" sz="900">
                          <a:effectLst/>
                        </a:rPr>
                        <a:t>Make sure member can send feedback.</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9879" marR="39879" marT="0" marB="0"/>
                </a:tc>
                <a:tc>
                  <a:txBody>
                    <a:bodyPr/>
                    <a:lstStyle/>
                    <a:p>
                      <a:pPr marL="0" marR="0">
                        <a:lnSpc>
                          <a:spcPct val="107000"/>
                        </a:lnSpc>
                        <a:spcBef>
                          <a:spcPts val="0"/>
                        </a:spcBef>
                        <a:spcAft>
                          <a:spcPts val="600"/>
                        </a:spcAft>
                      </a:pPr>
                      <a:r>
                        <a:rPr lang="en-US" sz="900">
                          <a:effectLst/>
                        </a:rPr>
                        <a:t>Implementation of Meals on Wheels is completed with all webpages and navigation links and uploaded on local host server</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9879" marR="39879" marT="0" marB="0"/>
                </a:tc>
                <a:tc>
                  <a:txBody>
                    <a:bodyPr/>
                    <a:lstStyle/>
                    <a:p>
                      <a:pPr marL="0" marR="0">
                        <a:lnSpc>
                          <a:spcPct val="107000"/>
                        </a:lnSpc>
                        <a:spcBef>
                          <a:spcPts val="600"/>
                        </a:spcBef>
                        <a:spcAft>
                          <a:spcPts val="600"/>
                        </a:spcAft>
                      </a:pPr>
                      <a:r>
                        <a:rPr lang="en-US" sz="900">
                          <a:effectLst/>
                        </a:rPr>
                        <a:t>1.	Enter URL localhost:3000</a:t>
                      </a:r>
                    </a:p>
                    <a:p>
                      <a:pPr marL="0" marR="0">
                        <a:lnSpc>
                          <a:spcPct val="107000"/>
                        </a:lnSpc>
                        <a:spcBef>
                          <a:spcPts val="600"/>
                        </a:spcBef>
                        <a:spcAft>
                          <a:spcPts val="600"/>
                        </a:spcAft>
                      </a:pPr>
                      <a:r>
                        <a:rPr lang="en-US" sz="900">
                          <a:effectLst/>
                        </a:rPr>
                        <a:t>2.	Sign in into the website as member.</a:t>
                      </a:r>
                    </a:p>
                    <a:p>
                      <a:pPr marL="0" marR="0">
                        <a:lnSpc>
                          <a:spcPct val="107000"/>
                        </a:lnSpc>
                        <a:spcBef>
                          <a:spcPts val="600"/>
                        </a:spcBef>
                        <a:spcAft>
                          <a:spcPts val="600"/>
                        </a:spcAft>
                      </a:pPr>
                      <a:r>
                        <a:rPr lang="en-US" sz="900">
                          <a:effectLst/>
                        </a:rPr>
                        <a:t>3.in the dashboard click on feedback us.</a:t>
                      </a:r>
                    </a:p>
                    <a:p>
                      <a:pPr marL="0" marR="0">
                        <a:lnSpc>
                          <a:spcPct val="107000"/>
                        </a:lnSpc>
                        <a:spcBef>
                          <a:spcPts val="600"/>
                        </a:spcBef>
                        <a:spcAft>
                          <a:spcPts val="600"/>
                        </a:spcAft>
                      </a:pPr>
                      <a:r>
                        <a:rPr lang="en-US" sz="900">
                          <a:effectLst/>
                        </a:rPr>
                        <a:t>4. After filling the details click on submit.</a:t>
                      </a:r>
                    </a:p>
                    <a:p>
                      <a:pPr marL="0" marR="0">
                        <a:lnSpc>
                          <a:spcPct val="107000"/>
                        </a:lnSpc>
                        <a:spcBef>
                          <a:spcPts val="600"/>
                        </a:spcBef>
                        <a:spcAft>
                          <a:spcPts val="600"/>
                        </a:spcAft>
                      </a:pPr>
                      <a:r>
                        <a:rPr lang="en-US" sz="900">
                          <a:effectLst/>
                        </a:rPr>
                        <a:t> </a:t>
                      </a:r>
                    </a:p>
                    <a:p>
                      <a:pPr marL="71755" marR="0">
                        <a:lnSpc>
                          <a:spcPct val="107000"/>
                        </a:lnSpc>
                        <a:spcBef>
                          <a:spcPts val="400"/>
                        </a:spcBef>
                        <a:spcAft>
                          <a:spcPts val="20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9879" marR="39879" marT="0" marB="0"/>
                </a:tc>
                <a:tc>
                  <a:txBody>
                    <a:bodyPr/>
                    <a:lstStyle/>
                    <a:p>
                      <a:pPr marL="0" marR="0">
                        <a:lnSpc>
                          <a:spcPct val="107000"/>
                        </a:lnSpc>
                        <a:spcBef>
                          <a:spcPts val="0"/>
                        </a:spcBef>
                        <a:spcAft>
                          <a:spcPts val="600"/>
                        </a:spcAft>
                      </a:pPr>
                      <a:r>
                        <a:rPr lang="en-US" sz="900">
                          <a:effectLst/>
                        </a:rPr>
                        <a:t>Name=nabila</a:t>
                      </a:r>
                    </a:p>
                    <a:p>
                      <a:pPr marL="0" marR="0">
                        <a:lnSpc>
                          <a:spcPct val="107000"/>
                        </a:lnSpc>
                        <a:spcBef>
                          <a:spcPts val="0"/>
                        </a:spcBef>
                        <a:spcAft>
                          <a:spcPts val="600"/>
                        </a:spcAft>
                      </a:pPr>
                      <a:r>
                        <a:rPr lang="en-US" sz="900">
                          <a:effectLst/>
                        </a:rPr>
                        <a:t>E-mail= </a:t>
                      </a:r>
                      <a:r>
                        <a:rPr lang="en-US" sz="900" u="sng">
                          <a:effectLst/>
                          <a:hlinkClick r:id="rId4"/>
                        </a:rPr>
                        <a:t>nabila@gmail.com</a:t>
                      </a:r>
                      <a:endParaRPr lang="en-US" sz="900">
                        <a:effectLst/>
                      </a:endParaRPr>
                    </a:p>
                    <a:p>
                      <a:pPr marL="0" marR="0">
                        <a:lnSpc>
                          <a:spcPct val="107000"/>
                        </a:lnSpc>
                        <a:spcBef>
                          <a:spcPts val="0"/>
                        </a:spcBef>
                        <a:spcAft>
                          <a:spcPts val="600"/>
                        </a:spcAft>
                      </a:pPr>
                      <a:r>
                        <a:rPr lang="en-US" sz="900">
                          <a:effectLst/>
                        </a:rPr>
                        <a:t>Package number =1</a:t>
                      </a:r>
                    </a:p>
                    <a:p>
                      <a:pPr marL="0" marR="0">
                        <a:lnSpc>
                          <a:spcPct val="107000"/>
                        </a:lnSpc>
                        <a:spcBef>
                          <a:spcPts val="0"/>
                        </a:spcBef>
                        <a:spcAft>
                          <a:spcPts val="600"/>
                        </a:spcAft>
                      </a:pPr>
                      <a:r>
                        <a:rPr lang="en-US" sz="900">
                          <a:effectLst/>
                        </a:rPr>
                        <a:t>Feedback = Great Meal</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9879" marR="39879" marT="0" marB="0"/>
                </a:tc>
                <a:tc>
                  <a:txBody>
                    <a:bodyPr/>
                    <a:lstStyle/>
                    <a:p>
                      <a:pPr marL="0" marR="0">
                        <a:lnSpc>
                          <a:spcPct val="107000"/>
                        </a:lnSpc>
                        <a:spcBef>
                          <a:spcPts val="0"/>
                        </a:spcBef>
                        <a:spcAft>
                          <a:spcPts val="600"/>
                        </a:spcAft>
                      </a:pPr>
                      <a:r>
                        <a:rPr lang="en-US" sz="900" dirty="0">
                          <a:effectLst/>
                        </a:rPr>
                        <a:t>Feedback form, details should be store in the database.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39879" marR="39879" marT="0" marB="0"/>
                </a:tc>
                <a:tc>
                  <a:txBody>
                    <a:bodyPr/>
                    <a:lstStyle/>
                    <a:p>
                      <a:pPr marL="0" marR="0">
                        <a:lnSpc>
                          <a:spcPct val="107000"/>
                        </a:lnSpc>
                        <a:spcBef>
                          <a:spcPts val="0"/>
                        </a:spcBef>
                        <a:spcAft>
                          <a:spcPts val="600"/>
                        </a:spcAft>
                      </a:pPr>
                      <a:r>
                        <a:rPr lang="en-US" sz="900">
                          <a:effectLst/>
                        </a:rPr>
                        <a:t>As Excepted</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9879" marR="39879" marT="0" marB="0"/>
                </a:tc>
                <a:tc>
                  <a:txBody>
                    <a:bodyPr/>
                    <a:lstStyle/>
                    <a:p>
                      <a:pPr marL="0" marR="0">
                        <a:lnSpc>
                          <a:spcPct val="107000"/>
                        </a:lnSpc>
                        <a:spcBef>
                          <a:spcPts val="0"/>
                        </a:spcBef>
                        <a:spcAft>
                          <a:spcPts val="600"/>
                        </a:spcAft>
                      </a:pPr>
                      <a:r>
                        <a:rPr lang="en-US" sz="900" dirty="0">
                          <a:effectLst/>
                        </a:rPr>
                        <a:t>Pass</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39879" marR="39879" marT="0" marB="0"/>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142128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3583940"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Arial"/>
                <a:cs typeface="Arial"/>
              </a:rPr>
              <a:t>2. Project</a:t>
            </a:r>
            <a:r>
              <a:rPr sz="2800" dirty="0">
                <a:solidFill>
                  <a:srgbClr val="FFFFFF"/>
                </a:solidFill>
                <a:latin typeface="Arial"/>
                <a:cs typeface="Arial"/>
              </a:rPr>
              <a:t> </a:t>
            </a:r>
            <a:r>
              <a:rPr sz="2800" spc="-5" dirty="0">
                <a:solidFill>
                  <a:srgbClr val="FFFFFF"/>
                </a:solidFill>
                <a:latin typeface="Arial"/>
                <a:cs typeface="Arial"/>
              </a:rPr>
              <a:t>Deliverables</a:t>
            </a:r>
            <a:endParaRPr sz="2800" dirty="0">
              <a:latin typeface="Arial"/>
              <a:cs typeface="Arial"/>
            </a:endParaRPr>
          </a:p>
        </p:txBody>
      </p:sp>
      <p:grpSp>
        <p:nvGrpSpPr>
          <p:cNvPr id="3" name="object 3"/>
          <p:cNvGrpSpPr/>
          <p:nvPr/>
        </p:nvGrpSpPr>
        <p:grpSpPr>
          <a:xfrm>
            <a:off x="-56993" y="1066800"/>
            <a:ext cx="8982710" cy="5651500"/>
            <a:chOff x="15240" y="1147572"/>
            <a:chExt cx="8982710" cy="5651500"/>
          </a:xfrm>
        </p:grpSpPr>
        <p:sp>
          <p:nvSpPr>
            <p:cNvPr id="4" name="object 4"/>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240" y="1147572"/>
              <a:ext cx="4433316" cy="369112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dirty="0"/>
            </a:p>
          </p:txBody>
        </p:sp>
        <p:sp>
          <p:nvSpPr>
            <p:cNvPr id="7" name="object 7"/>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sp>
        <p:nvSpPr>
          <p:cNvPr id="9" name="TextBox 8"/>
          <p:cNvSpPr txBox="1"/>
          <p:nvPr/>
        </p:nvSpPr>
        <p:spPr>
          <a:xfrm>
            <a:off x="35971" y="1214730"/>
            <a:ext cx="7162800" cy="646331"/>
          </a:xfrm>
          <a:prstGeom prst="rect">
            <a:avLst/>
          </a:prstGeom>
          <a:noFill/>
        </p:spPr>
        <p:txBody>
          <a:bodyPr wrap="square" rtlCol="0">
            <a:spAutoFit/>
          </a:bodyPr>
          <a:lstStyle/>
          <a:p>
            <a:pPr marL="285750" lvl="2" indent="-285750">
              <a:buFont typeface="Wingdings" panose="05000000000000000000" pitchFamily="2" charset="2"/>
              <a:buChar char="q"/>
            </a:pPr>
            <a:r>
              <a:rPr lang="en-US" b="1" dirty="0" smtClean="0"/>
              <a:t>UAT testing</a:t>
            </a:r>
            <a:endParaRPr lang="en-US" dirty="0"/>
          </a:p>
          <a:p>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693142500"/>
              </p:ext>
            </p:extLst>
          </p:nvPr>
        </p:nvGraphicFramePr>
        <p:xfrm>
          <a:off x="438808" y="1851182"/>
          <a:ext cx="8324191" cy="4452714"/>
        </p:xfrm>
        <a:graphic>
          <a:graphicData uri="http://schemas.openxmlformats.org/drawingml/2006/table">
            <a:tbl>
              <a:tblPr bandRow="1">
                <a:tableStyleId>{5C22544A-7EE6-4342-B048-85BDC9FD1C3A}</a:tableStyleId>
              </a:tblPr>
              <a:tblGrid>
                <a:gridCol w="8324191">
                  <a:extLst>
                    <a:ext uri="{9D8B030D-6E8A-4147-A177-3AD203B41FA5}">
                      <a16:colId xmlns:a16="http://schemas.microsoft.com/office/drawing/2014/main" val="20000"/>
                    </a:ext>
                  </a:extLst>
                </a:gridCol>
              </a:tblGrid>
              <a:tr h="4452714">
                <a:tc>
                  <a:txBody>
                    <a:bodyPr/>
                    <a:lstStyle/>
                    <a:p>
                      <a:pPr marL="0" marR="0">
                        <a:lnSpc>
                          <a:spcPct val="107000"/>
                        </a:lnSpc>
                        <a:spcBef>
                          <a:spcPts val="0"/>
                        </a:spcBef>
                        <a:spcAft>
                          <a:spcPts val="600"/>
                        </a:spcAft>
                      </a:pPr>
                      <a:r>
                        <a:rPr lang="en-US" sz="900" dirty="0">
                          <a:effectLst/>
                        </a:rPr>
                        <a:t>Evidence </a:t>
                      </a:r>
                    </a:p>
                    <a:p>
                      <a:pPr marL="0" marR="0">
                        <a:lnSpc>
                          <a:spcPct val="107000"/>
                        </a:lnSpc>
                        <a:spcBef>
                          <a:spcPts val="0"/>
                        </a:spcBef>
                        <a:spcAft>
                          <a:spcPts val="600"/>
                        </a:spcAft>
                      </a:pPr>
                      <a:r>
                        <a:rPr lang="en-US" sz="500" dirty="0">
                          <a:effectLst/>
                        </a:rPr>
                        <a:t> </a:t>
                      </a:r>
                      <a:endParaRPr lang="en-US" sz="400" dirty="0">
                        <a:effectLst/>
                      </a:endParaRPr>
                    </a:p>
                    <a:p>
                      <a:pPr marL="0" marR="0">
                        <a:lnSpc>
                          <a:spcPct val="107000"/>
                        </a:lnSpc>
                        <a:spcBef>
                          <a:spcPts val="0"/>
                        </a:spcBef>
                        <a:spcAft>
                          <a:spcPts val="600"/>
                        </a:spcAft>
                      </a:pPr>
                      <a:r>
                        <a:rPr lang="en-US" sz="500" dirty="0">
                          <a:effectLst/>
                        </a:rPr>
                        <a:t> </a:t>
                      </a:r>
                      <a:endParaRPr lang="en-US" sz="400" dirty="0">
                        <a:effectLst/>
                      </a:endParaRPr>
                    </a:p>
                    <a:p>
                      <a:pPr marL="0" marR="0">
                        <a:lnSpc>
                          <a:spcPct val="107000"/>
                        </a:lnSpc>
                        <a:spcBef>
                          <a:spcPts val="0"/>
                        </a:spcBef>
                        <a:spcAft>
                          <a:spcPts val="600"/>
                        </a:spcAft>
                      </a:pPr>
                      <a:r>
                        <a:rPr lang="en-US" sz="500" dirty="0">
                          <a:effectLst/>
                        </a:rPr>
                        <a:t> </a:t>
                      </a:r>
                      <a:endParaRPr lang="en-US" sz="400" dirty="0">
                        <a:effectLst/>
                      </a:endParaRPr>
                    </a:p>
                    <a:p>
                      <a:pPr marL="0" marR="0">
                        <a:lnSpc>
                          <a:spcPct val="107000"/>
                        </a:lnSpc>
                        <a:spcBef>
                          <a:spcPts val="0"/>
                        </a:spcBef>
                        <a:spcAft>
                          <a:spcPts val="600"/>
                        </a:spcAft>
                      </a:pPr>
                      <a:r>
                        <a:rPr lang="en-US" sz="500" dirty="0">
                          <a:effectLst/>
                        </a:rPr>
                        <a:t> </a:t>
                      </a:r>
                      <a:endParaRPr lang="en-US" sz="400" dirty="0">
                        <a:effectLst/>
                      </a:endParaRPr>
                    </a:p>
                    <a:p>
                      <a:pPr marL="0" marR="0">
                        <a:lnSpc>
                          <a:spcPct val="107000"/>
                        </a:lnSpc>
                        <a:spcBef>
                          <a:spcPts val="0"/>
                        </a:spcBef>
                        <a:spcAft>
                          <a:spcPts val="600"/>
                        </a:spcAft>
                      </a:pPr>
                      <a:r>
                        <a:rPr lang="en-US" sz="500" dirty="0">
                          <a:effectLst/>
                        </a:rPr>
                        <a:t> </a:t>
                      </a:r>
                      <a:endParaRPr lang="en-US" sz="400" dirty="0">
                        <a:effectLst/>
                      </a:endParaRPr>
                    </a:p>
                    <a:p>
                      <a:pPr marL="0" marR="0">
                        <a:lnSpc>
                          <a:spcPct val="107000"/>
                        </a:lnSpc>
                        <a:spcBef>
                          <a:spcPts val="0"/>
                        </a:spcBef>
                        <a:spcAft>
                          <a:spcPts val="600"/>
                        </a:spcAft>
                        <a:tabLst>
                          <a:tab pos="4617720" algn="l"/>
                        </a:tabLst>
                      </a:pPr>
                      <a:endParaRPr lang="en-US" sz="400" dirty="0" smtClean="0">
                        <a:effectLst/>
                      </a:endParaRPr>
                    </a:p>
                    <a:p>
                      <a:pPr marL="0" marR="0">
                        <a:lnSpc>
                          <a:spcPct val="107000"/>
                        </a:lnSpc>
                        <a:spcBef>
                          <a:spcPts val="0"/>
                        </a:spcBef>
                        <a:spcAft>
                          <a:spcPts val="600"/>
                        </a:spcAft>
                        <a:tabLst>
                          <a:tab pos="4617720" algn="l"/>
                        </a:tabLst>
                      </a:pPr>
                      <a:endParaRPr lang="en-US" sz="400" dirty="0" smtClean="0">
                        <a:effectLst/>
                      </a:endParaRPr>
                    </a:p>
                    <a:p>
                      <a:pPr marL="0" marR="0">
                        <a:lnSpc>
                          <a:spcPct val="107000"/>
                        </a:lnSpc>
                        <a:spcBef>
                          <a:spcPts val="0"/>
                        </a:spcBef>
                        <a:spcAft>
                          <a:spcPts val="600"/>
                        </a:spcAft>
                        <a:tabLst>
                          <a:tab pos="4617720" algn="l"/>
                        </a:tabLst>
                      </a:pPr>
                      <a:endParaRPr lang="en-US" sz="400" dirty="0" smtClean="0">
                        <a:effectLst/>
                      </a:endParaRPr>
                    </a:p>
                    <a:p>
                      <a:pPr marL="0" marR="0">
                        <a:lnSpc>
                          <a:spcPct val="107000"/>
                        </a:lnSpc>
                        <a:spcBef>
                          <a:spcPts val="0"/>
                        </a:spcBef>
                        <a:spcAft>
                          <a:spcPts val="600"/>
                        </a:spcAft>
                        <a:tabLst>
                          <a:tab pos="4617720" algn="l"/>
                        </a:tabLst>
                      </a:pPr>
                      <a:endParaRPr lang="en-US" sz="400" dirty="0" smtClean="0">
                        <a:effectLst/>
                      </a:endParaRPr>
                    </a:p>
                    <a:p>
                      <a:pPr marL="0" marR="0">
                        <a:lnSpc>
                          <a:spcPct val="107000"/>
                        </a:lnSpc>
                        <a:spcBef>
                          <a:spcPts val="0"/>
                        </a:spcBef>
                        <a:spcAft>
                          <a:spcPts val="600"/>
                        </a:spcAft>
                        <a:tabLst>
                          <a:tab pos="4617720" algn="l"/>
                        </a:tabLst>
                      </a:pPr>
                      <a:endParaRPr lang="en-US" sz="400" dirty="0" smtClean="0">
                        <a:effectLst/>
                      </a:endParaRPr>
                    </a:p>
                    <a:p>
                      <a:pPr marL="0" marR="0">
                        <a:lnSpc>
                          <a:spcPct val="107000"/>
                        </a:lnSpc>
                        <a:spcBef>
                          <a:spcPts val="0"/>
                        </a:spcBef>
                        <a:spcAft>
                          <a:spcPts val="600"/>
                        </a:spcAft>
                        <a:tabLst>
                          <a:tab pos="4617720" algn="l"/>
                        </a:tabLst>
                      </a:pPr>
                      <a:endParaRPr lang="en-US" sz="400" dirty="0" smtClean="0">
                        <a:effectLst/>
                      </a:endParaRPr>
                    </a:p>
                    <a:p>
                      <a:pPr marL="0" marR="0">
                        <a:lnSpc>
                          <a:spcPct val="107000"/>
                        </a:lnSpc>
                        <a:spcBef>
                          <a:spcPts val="0"/>
                        </a:spcBef>
                        <a:spcAft>
                          <a:spcPts val="600"/>
                        </a:spcAft>
                        <a:tabLst>
                          <a:tab pos="4617720" algn="l"/>
                        </a:tabLst>
                      </a:pPr>
                      <a:endParaRPr lang="en-US" sz="400" dirty="0" smtClean="0">
                        <a:effectLst/>
                      </a:endParaRPr>
                    </a:p>
                    <a:p>
                      <a:pPr marL="0" marR="0">
                        <a:lnSpc>
                          <a:spcPct val="107000"/>
                        </a:lnSpc>
                        <a:spcBef>
                          <a:spcPts val="0"/>
                        </a:spcBef>
                        <a:spcAft>
                          <a:spcPts val="600"/>
                        </a:spcAft>
                        <a:tabLst>
                          <a:tab pos="4617720" algn="l"/>
                        </a:tabLst>
                      </a:pPr>
                      <a:endParaRPr lang="en-US" sz="400" dirty="0" smtClean="0">
                        <a:effectLst/>
                      </a:endParaRPr>
                    </a:p>
                    <a:p>
                      <a:pPr marL="0" marR="0">
                        <a:lnSpc>
                          <a:spcPct val="107000"/>
                        </a:lnSpc>
                        <a:spcBef>
                          <a:spcPts val="0"/>
                        </a:spcBef>
                        <a:spcAft>
                          <a:spcPts val="600"/>
                        </a:spcAft>
                        <a:tabLst>
                          <a:tab pos="4617720" algn="l"/>
                        </a:tabLst>
                      </a:pPr>
                      <a:r>
                        <a:rPr lang="en-US" sz="400" dirty="0">
                          <a:effectLst/>
                        </a:rPr>
                        <a:t/>
                      </a:r>
                      <a:br>
                        <a:rPr lang="en-US" sz="400" dirty="0">
                          <a:effectLst/>
                        </a:rPr>
                      </a:br>
                      <a:r>
                        <a:rPr lang="en-US" sz="900" dirty="0">
                          <a:effectLst/>
                        </a:rPr>
                        <a:t>Click on feedback us</a:t>
                      </a:r>
                      <a:r>
                        <a:rPr lang="en-US" sz="500" dirty="0">
                          <a:effectLst/>
                        </a:rPr>
                        <a:t>	</a:t>
                      </a:r>
                      <a:r>
                        <a:rPr lang="en-US" sz="900" dirty="0">
                          <a:effectLst/>
                        </a:rPr>
                        <a:t>Fill the details and click on submit</a:t>
                      </a:r>
                    </a:p>
                    <a:p>
                      <a:pPr marL="0" marR="0">
                        <a:lnSpc>
                          <a:spcPct val="107000"/>
                        </a:lnSpc>
                        <a:spcBef>
                          <a:spcPts val="0"/>
                        </a:spcBef>
                        <a:spcAft>
                          <a:spcPts val="600"/>
                        </a:spcAft>
                      </a:pPr>
                      <a:r>
                        <a:rPr lang="en-US" sz="500" dirty="0">
                          <a:effectLst/>
                        </a:rPr>
                        <a:t> </a:t>
                      </a:r>
                      <a:endParaRPr lang="en-US" sz="400" dirty="0">
                        <a:effectLst/>
                      </a:endParaRPr>
                    </a:p>
                    <a:p>
                      <a:pPr marL="0" marR="0">
                        <a:lnSpc>
                          <a:spcPct val="107000"/>
                        </a:lnSpc>
                        <a:spcBef>
                          <a:spcPts val="0"/>
                        </a:spcBef>
                        <a:spcAft>
                          <a:spcPts val="600"/>
                        </a:spcAft>
                      </a:pPr>
                      <a:r>
                        <a:rPr lang="en-US" sz="500" dirty="0">
                          <a:effectLst/>
                        </a:rPr>
                        <a:t> </a:t>
                      </a:r>
                      <a:endParaRPr lang="en-US" sz="400" dirty="0">
                        <a:effectLst/>
                      </a:endParaRPr>
                    </a:p>
                    <a:p>
                      <a:pPr marL="0" marR="0">
                        <a:lnSpc>
                          <a:spcPct val="107000"/>
                        </a:lnSpc>
                        <a:spcBef>
                          <a:spcPts val="0"/>
                        </a:spcBef>
                        <a:spcAft>
                          <a:spcPts val="600"/>
                        </a:spcAft>
                      </a:pPr>
                      <a:r>
                        <a:rPr lang="en-US" sz="500" dirty="0">
                          <a:effectLst/>
                        </a:rPr>
                        <a:t> </a:t>
                      </a:r>
                      <a:endParaRPr lang="en-US" sz="400" dirty="0">
                        <a:effectLst/>
                      </a:endParaRPr>
                    </a:p>
                    <a:p>
                      <a:pPr marL="0" marR="0">
                        <a:lnSpc>
                          <a:spcPct val="107000"/>
                        </a:lnSpc>
                        <a:spcBef>
                          <a:spcPts val="0"/>
                        </a:spcBef>
                        <a:spcAft>
                          <a:spcPts val="600"/>
                        </a:spcAft>
                      </a:pPr>
                      <a:r>
                        <a:rPr lang="en-US" sz="500" dirty="0">
                          <a:effectLst/>
                        </a:rPr>
                        <a:t> </a:t>
                      </a:r>
                      <a:endParaRPr lang="en-US" sz="400" dirty="0">
                        <a:effectLst/>
                      </a:endParaRPr>
                    </a:p>
                    <a:p>
                      <a:pPr marL="0" marR="0">
                        <a:lnSpc>
                          <a:spcPct val="107000"/>
                        </a:lnSpc>
                        <a:spcBef>
                          <a:spcPts val="0"/>
                        </a:spcBef>
                        <a:spcAft>
                          <a:spcPts val="600"/>
                        </a:spcAft>
                        <a:tabLst>
                          <a:tab pos="1569720" algn="l"/>
                        </a:tabLst>
                      </a:pPr>
                      <a:r>
                        <a:rPr lang="en-US" sz="400" dirty="0">
                          <a:effectLst/>
                        </a:rPr>
                        <a:t/>
                      </a:r>
                      <a:br>
                        <a:rPr lang="en-US" sz="400" dirty="0">
                          <a:effectLst/>
                        </a:rPr>
                      </a:br>
                      <a:r>
                        <a:rPr lang="en-US" sz="500" dirty="0">
                          <a:effectLst/>
                        </a:rPr>
                        <a:t>	</a:t>
                      </a:r>
                      <a:r>
                        <a:rPr lang="en-US" sz="500" dirty="0" smtClean="0">
                          <a:effectLst/>
                        </a:rPr>
                        <a:t>                                                                                                            </a:t>
                      </a:r>
                      <a:r>
                        <a:rPr lang="en-US" sz="900" dirty="0" smtClean="0">
                          <a:effectLst/>
                        </a:rPr>
                        <a:t>Feedback </a:t>
                      </a:r>
                      <a:r>
                        <a:rPr lang="en-US" sz="900" dirty="0">
                          <a:effectLst/>
                        </a:rPr>
                        <a:t>Detail successfully sored in the database.</a:t>
                      </a:r>
                    </a:p>
                    <a:p>
                      <a:pPr marL="0" marR="0">
                        <a:lnSpc>
                          <a:spcPct val="107000"/>
                        </a:lnSpc>
                        <a:spcBef>
                          <a:spcPts val="0"/>
                        </a:spcBef>
                        <a:spcAft>
                          <a:spcPts val="600"/>
                        </a:spcAft>
                      </a:pPr>
                      <a:r>
                        <a:rPr lang="en-US" sz="500" dirty="0">
                          <a:effectLst/>
                        </a:rPr>
                        <a:t> </a:t>
                      </a:r>
                      <a:endParaRPr lang="en-US" sz="400" dirty="0">
                        <a:effectLst/>
                      </a:endParaRPr>
                    </a:p>
                    <a:p>
                      <a:pPr marL="0" marR="0">
                        <a:lnSpc>
                          <a:spcPct val="107000"/>
                        </a:lnSpc>
                        <a:spcBef>
                          <a:spcPts val="0"/>
                        </a:spcBef>
                        <a:spcAft>
                          <a:spcPts val="600"/>
                        </a:spcAft>
                      </a:pPr>
                      <a:r>
                        <a:rPr lang="en-US" sz="500" dirty="0">
                          <a:effectLst/>
                        </a:rPr>
                        <a:t> </a:t>
                      </a:r>
                      <a:endParaRPr lang="en-US" sz="400" dirty="0">
                        <a:effectLst/>
                      </a:endParaRPr>
                    </a:p>
                    <a:p>
                      <a:pPr marL="0" marR="0">
                        <a:lnSpc>
                          <a:spcPct val="107000"/>
                        </a:lnSpc>
                        <a:spcBef>
                          <a:spcPts val="0"/>
                        </a:spcBef>
                        <a:spcAft>
                          <a:spcPts val="600"/>
                        </a:spcAft>
                      </a:pPr>
                      <a:r>
                        <a:rPr lang="en-US" sz="500" dirty="0">
                          <a:effectLst/>
                        </a:rPr>
                        <a:t> </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6085" marR="26085" marT="0" marB="0"/>
                </a:tc>
                <a:extLst>
                  <a:ext uri="{0D108BD9-81ED-4DB2-BD59-A6C34878D82A}">
                    <a16:rowId xmlns:a16="http://schemas.microsoft.com/office/drawing/2014/main" val="10000"/>
                  </a:ext>
                </a:extLst>
              </a:tr>
            </a:tbl>
          </a:graphicData>
        </a:graphic>
      </p:graphicFrame>
      <p:pic>
        <p:nvPicPr>
          <p:cNvPr id="13318" name="image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2945" y="2329026"/>
            <a:ext cx="3038475" cy="1660525"/>
          </a:xfrm>
          <a:prstGeom prst="rect">
            <a:avLst/>
          </a:prstGeom>
          <a:noFill/>
          <a:extLst>
            <a:ext uri="{909E8E84-426E-40DD-AFC4-6F175D3DCCD1}">
              <a14:hiddenFill xmlns:a14="http://schemas.microsoft.com/office/drawing/2010/main">
                <a:solidFill>
                  <a:srgbClr val="FFFFFF"/>
                </a:solidFill>
              </a14:hiddenFill>
            </a:ext>
          </a:extLst>
        </p:spPr>
      </p:pic>
      <p:pic>
        <p:nvPicPr>
          <p:cNvPr id="13317" name="image1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437" y="2270820"/>
            <a:ext cx="4114800" cy="1698625"/>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p:nvPr/>
        </p:nvCxnSpPr>
        <p:spPr>
          <a:xfrm rot="10800000" flipH="1">
            <a:off x="3224213" y="9930324"/>
            <a:ext cx="2435225" cy="1443037"/>
          </a:xfrm>
          <a:prstGeom prst="straightConnector1">
            <a:avLst/>
          </a:prstGeom>
          <a:noFill/>
          <a:ln w="19050" cap="flat" cmpd="sng">
            <a:solidFill>
              <a:schemeClr val="accent2"/>
            </a:solidFill>
            <a:prstDash val="solid"/>
            <a:miter lim="800000"/>
            <a:headEnd type="none" w="sm" len="sm"/>
            <a:tailEnd type="triangle" w="med" len="med"/>
          </a:ln>
        </p:spPr>
      </p:cxnSp>
      <p:cxnSp>
        <p:nvCxnSpPr>
          <p:cNvPr id="13" name="Straight Arrow Connector 12"/>
          <p:cNvCxnSpPr/>
          <p:nvPr/>
        </p:nvCxnSpPr>
        <p:spPr>
          <a:xfrm rot="10800000" flipH="1">
            <a:off x="7389813" y="11160636"/>
            <a:ext cx="314325" cy="276225"/>
          </a:xfrm>
          <a:prstGeom prst="straightConnector1">
            <a:avLst/>
          </a:prstGeom>
          <a:noFill/>
          <a:ln w="9525" cap="flat" cmpd="sng">
            <a:solidFill>
              <a:schemeClr val="accent1"/>
            </a:solidFill>
            <a:prstDash val="solid"/>
            <a:miter lim="800000"/>
            <a:headEnd type="none" w="sm" len="sm"/>
            <a:tailEnd type="triangle" w="med" len="med"/>
          </a:ln>
        </p:spPr>
      </p:cxnSp>
      <p:pic>
        <p:nvPicPr>
          <p:cNvPr id="13314" name="image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08775" y="5267673"/>
            <a:ext cx="4625975" cy="884238"/>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p:cNvCxnSpPr/>
          <p:nvPr/>
        </p:nvCxnSpPr>
        <p:spPr>
          <a:xfrm rot="10800000" flipH="1">
            <a:off x="4138613" y="12557636"/>
            <a:ext cx="534987" cy="569913"/>
          </a:xfrm>
          <a:prstGeom prst="straightConnector1">
            <a:avLst/>
          </a:prstGeom>
          <a:noFill/>
          <a:ln w="9525" cap="flat" cmpd="sng">
            <a:solidFill>
              <a:schemeClr val="accent1"/>
            </a:solidFill>
            <a:prstDash val="solid"/>
            <a:miter lim="800000"/>
            <a:headEnd type="none" w="sm" len="sm"/>
            <a:tailEnd type="triangle" w="med" len="med"/>
          </a:ln>
        </p:spPr>
      </p:cxnSp>
      <p:cxnSp>
        <p:nvCxnSpPr>
          <p:cNvPr id="11" name="Straight Arrow Connector 10"/>
          <p:cNvCxnSpPr/>
          <p:nvPr/>
        </p:nvCxnSpPr>
        <p:spPr>
          <a:xfrm flipV="1">
            <a:off x="1524000" y="2786444"/>
            <a:ext cx="2614613" cy="1448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4959793" y="3837366"/>
            <a:ext cx="275910" cy="541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01632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3583940"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Arial"/>
                <a:cs typeface="Arial"/>
              </a:rPr>
              <a:t>2. Project</a:t>
            </a:r>
            <a:r>
              <a:rPr sz="2800" dirty="0">
                <a:solidFill>
                  <a:srgbClr val="FFFFFF"/>
                </a:solidFill>
                <a:latin typeface="Arial"/>
                <a:cs typeface="Arial"/>
              </a:rPr>
              <a:t> </a:t>
            </a:r>
            <a:r>
              <a:rPr sz="2800" spc="-5" dirty="0">
                <a:solidFill>
                  <a:srgbClr val="FFFFFF"/>
                </a:solidFill>
                <a:latin typeface="Arial"/>
                <a:cs typeface="Arial"/>
              </a:rPr>
              <a:t>Deliverables</a:t>
            </a:r>
            <a:endParaRPr sz="2800" dirty="0">
              <a:latin typeface="Arial"/>
              <a:cs typeface="Arial"/>
            </a:endParaRPr>
          </a:p>
        </p:txBody>
      </p:sp>
      <p:grpSp>
        <p:nvGrpSpPr>
          <p:cNvPr id="3" name="object 3"/>
          <p:cNvGrpSpPr/>
          <p:nvPr/>
        </p:nvGrpSpPr>
        <p:grpSpPr>
          <a:xfrm>
            <a:off x="-56993" y="1066800"/>
            <a:ext cx="8982710" cy="5651500"/>
            <a:chOff x="15240" y="1147572"/>
            <a:chExt cx="8982710" cy="5651500"/>
          </a:xfrm>
        </p:grpSpPr>
        <p:sp>
          <p:nvSpPr>
            <p:cNvPr id="4" name="object 4"/>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240" y="1147572"/>
              <a:ext cx="4433316" cy="369112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dirty="0"/>
            </a:p>
          </p:txBody>
        </p:sp>
        <p:sp>
          <p:nvSpPr>
            <p:cNvPr id="7" name="object 7"/>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sp>
        <p:nvSpPr>
          <p:cNvPr id="9" name="TextBox 8"/>
          <p:cNvSpPr txBox="1"/>
          <p:nvPr/>
        </p:nvSpPr>
        <p:spPr>
          <a:xfrm>
            <a:off x="35971" y="1214730"/>
            <a:ext cx="7162800" cy="646331"/>
          </a:xfrm>
          <a:prstGeom prst="rect">
            <a:avLst/>
          </a:prstGeom>
          <a:noFill/>
        </p:spPr>
        <p:txBody>
          <a:bodyPr wrap="square" rtlCol="0">
            <a:spAutoFit/>
          </a:bodyPr>
          <a:lstStyle/>
          <a:p>
            <a:pPr marL="285750" lvl="2" indent="-285750">
              <a:buFont typeface="Wingdings" panose="05000000000000000000" pitchFamily="2" charset="2"/>
              <a:buChar char="q"/>
            </a:pPr>
            <a:r>
              <a:rPr lang="en-US" b="1" dirty="0"/>
              <a:t>Compatibility testing</a:t>
            </a:r>
            <a:endParaRPr lang="en-US" dirty="0"/>
          </a:p>
          <a:p>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93562587"/>
              </p:ext>
            </p:extLst>
          </p:nvPr>
        </p:nvGraphicFramePr>
        <p:xfrm>
          <a:off x="533400" y="1981200"/>
          <a:ext cx="7597139" cy="896939"/>
        </p:xfrm>
        <a:graphic>
          <a:graphicData uri="http://schemas.openxmlformats.org/drawingml/2006/table">
            <a:tbl>
              <a:tblPr bandRow="1">
                <a:tableStyleId>{5C22544A-7EE6-4342-B048-85BDC9FD1C3A}</a:tableStyleId>
              </a:tblPr>
              <a:tblGrid>
                <a:gridCol w="1037414">
                  <a:extLst>
                    <a:ext uri="{9D8B030D-6E8A-4147-A177-3AD203B41FA5}">
                      <a16:colId xmlns:a16="http://schemas.microsoft.com/office/drawing/2014/main" val="20000"/>
                    </a:ext>
                  </a:extLst>
                </a:gridCol>
                <a:gridCol w="2745306">
                  <a:extLst>
                    <a:ext uri="{9D8B030D-6E8A-4147-A177-3AD203B41FA5}">
                      <a16:colId xmlns:a16="http://schemas.microsoft.com/office/drawing/2014/main" val="20001"/>
                    </a:ext>
                  </a:extLst>
                </a:gridCol>
                <a:gridCol w="2745306">
                  <a:extLst>
                    <a:ext uri="{9D8B030D-6E8A-4147-A177-3AD203B41FA5}">
                      <a16:colId xmlns:a16="http://schemas.microsoft.com/office/drawing/2014/main" val="20002"/>
                    </a:ext>
                  </a:extLst>
                </a:gridCol>
                <a:gridCol w="1069113">
                  <a:extLst>
                    <a:ext uri="{9D8B030D-6E8A-4147-A177-3AD203B41FA5}">
                      <a16:colId xmlns:a16="http://schemas.microsoft.com/office/drawing/2014/main" val="20003"/>
                    </a:ext>
                  </a:extLst>
                </a:gridCol>
              </a:tblGrid>
              <a:tr h="0">
                <a:tc>
                  <a:txBody>
                    <a:bodyPr/>
                    <a:lstStyle/>
                    <a:p>
                      <a:pPr marL="0" marR="0">
                        <a:lnSpc>
                          <a:spcPct val="107000"/>
                        </a:lnSpc>
                        <a:spcBef>
                          <a:spcPts val="0"/>
                        </a:spcBef>
                        <a:spcAft>
                          <a:spcPts val="600"/>
                        </a:spcAft>
                      </a:pPr>
                      <a:r>
                        <a:rPr lang="en-US" sz="1100">
                          <a:effectLst/>
                        </a:rPr>
                        <a:t>Type of Testing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600"/>
                        </a:spcAft>
                      </a:pPr>
                      <a:r>
                        <a:rPr lang="en-US" sz="1100">
                          <a:effectLst/>
                        </a:rPr>
                        <a:t>Test Scenario 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600"/>
                        </a:spcAft>
                      </a:pPr>
                      <a:r>
                        <a:rPr lang="en-US" sz="1100">
                          <a:effectLst/>
                        </a:rPr>
                        <a:t>Test Scenario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600"/>
                        </a:spcAft>
                      </a:pPr>
                      <a:r>
                        <a:rPr lang="en-US" sz="1100">
                          <a:effectLst/>
                        </a:rPr>
                        <a:t>Number of Test Cases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0">
                <a:tc rowSpan="3">
                  <a:txBody>
                    <a:bodyPr/>
                    <a:lstStyle/>
                    <a:p>
                      <a:pPr marL="0" marR="0">
                        <a:lnSpc>
                          <a:spcPct val="107000"/>
                        </a:lnSpc>
                        <a:spcBef>
                          <a:spcPts val="0"/>
                        </a:spcBef>
                        <a:spcAft>
                          <a:spcPts val="600"/>
                        </a:spcAft>
                      </a:pPr>
                      <a:r>
                        <a:rPr lang="en-US" sz="1100">
                          <a:effectLst/>
                        </a:rPr>
                        <a:t>Unit testing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600"/>
                        </a:spcAft>
                      </a:pPr>
                      <a:r>
                        <a:rPr lang="en-US" sz="1100">
                          <a:effectLst/>
                        </a:rPr>
                        <a:t>TS001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600"/>
                        </a:spcAft>
                      </a:pPr>
                      <a:r>
                        <a:rPr lang="en-US" sz="1100">
                          <a:effectLst/>
                        </a:rPr>
                        <a:t>Open login page using Microsoft Edge.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60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0">
                <a:tc vMerge="1">
                  <a:txBody>
                    <a:bodyPr/>
                    <a:lstStyle/>
                    <a:p>
                      <a:endParaRPr lang="en-US"/>
                    </a:p>
                  </a:txBody>
                  <a:tcPr/>
                </a:tc>
                <a:tc>
                  <a:txBody>
                    <a:bodyPr/>
                    <a:lstStyle/>
                    <a:p>
                      <a:pPr marL="0" marR="0">
                        <a:lnSpc>
                          <a:spcPct val="107000"/>
                        </a:lnSpc>
                        <a:spcBef>
                          <a:spcPts val="0"/>
                        </a:spcBef>
                        <a:spcAft>
                          <a:spcPts val="600"/>
                        </a:spcAft>
                      </a:pPr>
                      <a:r>
                        <a:rPr lang="en-US" sz="1100">
                          <a:effectLst/>
                        </a:rPr>
                        <a:t>TS002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600"/>
                        </a:spcAft>
                      </a:pPr>
                      <a:r>
                        <a:rPr lang="en-US" sz="1100" dirty="0">
                          <a:effectLst/>
                        </a:rPr>
                        <a:t>Open login page using Mozilla Firefox.</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60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0">
                <a:tc vMerge="1">
                  <a:txBody>
                    <a:bodyPr/>
                    <a:lstStyle/>
                    <a:p>
                      <a:endParaRPr lang="en-US"/>
                    </a:p>
                  </a:txBody>
                  <a:tcPr/>
                </a:tc>
                <a:tc>
                  <a:txBody>
                    <a:bodyPr/>
                    <a:lstStyle/>
                    <a:p>
                      <a:pPr marL="0" marR="0">
                        <a:lnSpc>
                          <a:spcPct val="107000"/>
                        </a:lnSpc>
                        <a:spcBef>
                          <a:spcPts val="0"/>
                        </a:spcBef>
                        <a:spcAft>
                          <a:spcPts val="600"/>
                        </a:spcAft>
                      </a:pPr>
                      <a:r>
                        <a:rPr lang="en-US" sz="1100">
                          <a:effectLst/>
                        </a:rPr>
                        <a:t>TS003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600"/>
                        </a:spcAft>
                      </a:pPr>
                      <a:r>
                        <a:rPr lang="en-US" sz="1100">
                          <a:effectLst/>
                        </a:rPr>
                        <a:t>Open login page using Google Chrome.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600"/>
                        </a:spcAft>
                      </a:pPr>
                      <a:r>
                        <a:rPr lang="en-US" sz="11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63872518"/>
              </p:ext>
            </p:extLst>
          </p:nvPr>
        </p:nvGraphicFramePr>
        <p:xfrm>
          <a:off x="533400" y="3352800"/>
          <a:ext cx="7467600" cy="1179703"/>
        </p:xfrm>
        <a:graphic>
          <a:graphicData uri="http://schemas.openxmlformats.org/drawingml/2006/table">
            <a:tbl>
              <a:tblPr bandRow="1">
                <a:tableStyleId>{5C22544A-7EE6-4342-B048-85BDC9FD1C3A}</a:tableStyleId>
              </a:tblPr>
              <a:tblGrid>
                <a:gridCol w="684356">
                  <a:extLst>
                    <a:ext uri="{9D8B030D-6E8A-4147-A177-3AD203B41FA5}">
                      <a16:colId xmlns:a16="http://schemas.microsoft.com/office/drawing/2014/main" val="20000"/>
                    </a:ext>
                  </a:extLst>
                </a:gridCol>
                <a:gridCol w="499233">
                  <a:extLst>
                    <a:ext uri="{9D8B030D-6E8A-4147-A177-3AD203B41FA5}">
                      <a16:colId xmlns:a16="http://schemas.microsoft.com/office/drawing/2014/main" val="20001"/>
                    </a:ext>
                  </a:extLst>
                </a:gridCol>
                <a:gridCol w="792443">
                  <a:extLst>
                    <a:ext uri="{9D8B030D-6E8A-4147-A177-3AD203B41FA5}">
                      <a16:colId xmlns:a16="http://schemas.microsoft.com/office/drawing/2014/main" val="20002"/>
                    </a:ext>
                  </a:extLst>
                </a:gridCol>
                <a:gridCol w="1033103">
                  <a:extLst>
                    <a:ext uri="{9D8B030D-6E8A-4147-A177-3AD203B41FA5}">
                      <a16:colId xmlns:a16="http://schemas.microsoft.com/office/drawing/2014/main" val="20003"/>
                    </a:ext>
                  </a:extLst>
                </a:gridCol>
                <a:gridCol w="944721">
                  <a:extLst>
                    <a:ext uri="{9D8B030D-6E8A-4147-A177-3AD203B41FA5}">
                      <a16:colId xmlns:a16="http://schemas.microsoft.com/office/drawing/2014/main" val="20004"/>
                    </a:ext>
                  </a:extLst>
                </a:gridCol>
                <a:gridCol w="1223601">
                  <a:extLst>
                    <a:ext uri="{9D8B030D-6E8A-4147-A177-3AD203B41FA5}">
                      <a16:colId xmlns:a16="http://schemas.microsoft.com/office/drawing/2014/main" val="20005"/>
                    </a:ext>
                  </a:extLst>
                </a:gridCol>
                <a:gridCol w="953680">
                  <a:extLst>
                    <a:ext uri="{9D8B030D-6E8A-4147-A177-3AD203B41FA5}">
                      <a16:colId xmlns:a16="http://schemas.microsoft.com/office/drawing/2014/main" val="20006"/>
                    </a:ext>
                  </a:extLst>
                </a:gridCol>
                <a:gridCol w="644942">
                  <a:extLst>
                    <a:ext uri="{9D8B030D-6E8A-4147-A177-3AD203B41FA5}">
                      <a16:colId xmlns:a16="http://schemas.microsoft.com/office/drawing/2014/main" val="20007"/>
                    </a:ext>
                  </a:extLst>
                </a:gridCol>
                <a:gridCol w="691521">
                  <a:extLst>
                    <a:ext uri="{9D8B030D-6E8A-4147-A177-3AD203B41FA5}">
                      <a16:colId xmlns:a16="http://schemas.microsoft.com/office/drawing/2014/main" val="20008"/>
                    </a:ext>
                  </a:extLst>
                </a:gridCol>
              </a:tblGrid>
              <a:tr h="224747">
                <a:tc>
                  <a:txBody>
                    <a:bodyPr/>
                    <a:lstStyle/>
                    <a:p>
                      <a:pPr marL="0" marR="0">
                        <a:lnSpc>
                          <a:spcPct val="107000"/>
                        </a:lnSpc>
                        <a:spcBef>
                          <a:spcPts val="0"/>
                        </a:spcBef>
                        <a:spcAft>
                          <a:spcPts val="600"/>
                        </a:spcAft>
                      </a:pPr>
                      <a:r>
                        <a:rPr lang="en-US" sz="800" dirty="0">
                          <a:effectLst/>
                        </a:rPr>
                        <a:t>Scenario ID</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23045" marR="23045" marT="0" marB="0"/>
                </a:tc>
                <a:tc>
                  <a:txBody>
                    <a:bodyPr/>
                    <a:lstStyle/>
                    <a:p>
                      <a:pPr marL="0" marR="0">
                        <a:lnSpc>
                          <a:spcPct val="107000"/>
                        </a:lnSpc>
                        <a:spcBef>
                          <a:spcPts val="0"/>
                        </a:spcBef>
                        <a:spcAft>
                          <a:spcPts val="600"/>
                        </a:spcAft>
                      </a:pPr>
                      <a:r>
                        <a:rPr lang="en-US" sz="800">
                          <a:effectLst/>
                        </a:rPr>
                        <a:t>Test Case ID</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3045" marR="23045" marT="0" marB="0"/>
                </a:tc>
                <a:tc>
                  <a:txBody>
                    <a:bodyPr/>
                    <a:lstStyle/>
                    <a:p>
                      <a:pPr marL="0" marR="0">
                        <a:lnSpc>
                          <a:spcPct val="107000"/>
                        </a:lnSpc>
                        <a:spcBef>
                          <a:spcPts val="0"/>
                        </a:spcBef>
                        <a:spcAft>
                          <a:spcPts val="600"/>
                        </a:spcAft>
                      </a:pPr>
                      <a:r>
                        <a:rPr lang="en-US" sz="800">
                          <a:effectLst/>
                        </a:rPr>
                        <a:t>Test Case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3045" marR="23045" marT="0" marB="0"/>
                </a:tc>
                <a:tc>
                  <a:txBody>
                    <a:bodyPr/>
                    <a:lstStyle/>
                    <a:p>
                      <a:pPr marL="0" marR="0">
                        <a:lnSpc>
                          <a:spcPct val="107000"/>
                        </a:lnSpc>
                        <a:spcBef>
                          <a:spcPts val="0"/>
                        </a:spcBef>
                        <a:spcAft>
                          <a:spcPts val="600"/>
                        </a:spcAft>
                      </a:pPr>
                      <a:r>
                        <a:rPr lang="en-US" sz="800">
                          <a:effectLst/>
                        </a:rPr>
                        <a:t>Preconditions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3045" marR="23045" marT="0" marB="0"/>
                </a:tc>
                <a:tc>
                  <a:txBody>
                    <a:bodyPr/>
                    <a:lstStyle/>
                    <a:p>
                      <a:pPr marL="0" marR="0">
                        <a:lnSpc>
                          <a:spcPct val="107000"/>
                        </a:lnSpc>
                        <a:spcBef>
                          <a:spcPts val="0"/>
                        </a:spcBef>
                        <a:spcAft>
                          <a:spcPts val="600"/>
                        </a:spcAft>
                      </a:pPr>
                      <a:r>
                        <a:rPr lang="en-US" sz="800">
                          <a:effectLst/>
                        </a:rPr>
                        <a:t>Steps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3045" marR="23045" marT="0" marB="0"/>
                </a:tc>
                <a:tc>
                  <a:txBody>
                    <a:bodyPr/>
                    <a:lstStyle/>
                    <a:p>
                      <a:pPr marL="0" marR="0">
                        <a:lnSpc>
                          <a:spcPct val="107000"/>
                        </a:lnSpc>
                        <a:spcBef>
                          <a:spcPts val="0"/>
                        </a:spcBef>
                        <a:spcAft>
                          <a:spcPts val="600"/>
                        </a:spcAft>
                      </a:pPr>
                      <a:r>
                        <a:rPr lang="en-US" sz="800">
                          <a:effectLst/>
                        </a:rPr>
                        <a:t>Test Data</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3045" marR="23045" marT="0" marB="0"/>
                </a:tc>
                <a:tc>
                  <a:txBody>
                    <a:bodyPr/>
                    <a:lstStyle/>
                    <a:p>
                      <a:pPr marL="0" marR="0">
                        <a:lnSpc>
                          <a:spcPct val="107000"/>
                        </a:lnSpc>
                        <a:spcBef>
                          <a:spcPts val="0"/>
                        </a:spcBef>
                        <a:spcAft>
                          <a:spcPts val="600"/>
                        </a:spcAft>
                      </a:pPr>
                      <a:r>
                        <a:rPr lang="en-US" sz="800">
                          <a:effectLst/>
                        </a:rPr>
                        <a:t>Expected Results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3045" marR="23045" marT="0" marB="0"/>
                </a:tc>
                <a:tc>
                  <a:txBody>
                    <a:bodyPr/>
                    <a:lstStyle/>
                    <a:p>
                      <a:pPr marL="0" marR="0">
                        <a:lnSpc>
                          <a:spcPct val="107000"/>
                        </a:lnSpc>
                        <a:spcBef>
                          <a:spcPts val="0"/>
                        </a:spcBef>
                        <a:spcAft>
                          <a:spcPts val="600"/>
                        </a:spcAft>
                      </a:pPr>
                      <a:r>
                        <a:rPr lang="en-US" sz="800">
                          <a:effectLst/>
                        </a:rPr>
                        <a:t>Actual Results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3045" marR="23045" marT="0" marB="0"/>
                </a:tc>
                <a:tc>
                  <a:txBody>
                    <a:bodyPr/>
                    <a:lstStyle/>
                    <a:p>
                      <a:pPr marL="0" marR="0">
                        <a:lnSpc>
                          <a:spcPct val="107000"/>
                        </a:lnSpc>
                        <a:spcBef>
                          <a:spcPts val="0"/>
                        </a:spcBef>
                        <a:spcAft>
                          <a:spcPts val="600"/>
                        </a:spcAft>
                      </a:pPr>
                      <a:r>
                        <a:rPr lang="en-US" sz="800">
                          <a:effectLst/>
                        </a:rPr>
                        <a:t>Pass/Fail</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3045" marR="23045" marT="0" marB="0"/>
                </a:tc>
                <a:extLst>
                  <a:ext uri="{0D108BD9-81ED-4DB2-BD59-A6C34878D82A}">
                    <a16:rowId xmlns:a16="http://schemas.microsoft.com/office/drawing/2014/main" val="10000"/>
                  </a:ext>
                </a:extLst>
              </a:tr>
              <a:tr h="804344">
                <a:tc>
                  <a:txBody>
                    <a:bodyPr/>
                    <a:lstStyle/>
                    <a:p>
                      <a:pPr marL="0" marR="0">
                        <a:lnSpc>
                          <a:spcPct val="107000"/>
                        </a:lnSpc>
                        <a:spcBef>
                          <a:spcPts val="0"/>
                        </a:spcBef>
                        <a:spcAft>
                          <a:spcPts val="600"/>
                        </a:spcAft>
                      </a:pPr>
                      <a:r>
                        <a:rPr lang="en-US" sz="800">
                          <a:effectLst/>
                        </a:rPr>
                        <a:t>TS001</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3045" marR="23045" marT="0" marB="0"/>
                </a:tc>
                <a:tc>
                  <a:txBody>
                    <a:bodyPr/>
                    <a:lstStyle/>
                    <a:p>
                      <a:pPr marL="0" marR="0">
                        <a:lnSpc>
                          <a:spcPct val="107000"/>
                        </a:lnSpc>
                        <a:spcBef>
                          <a:spcPts val="0"/>
                        </a:spcBef>
                        <a:spcAft>
                          <a:spcPts val="600"/>
                        </a:spcAft>
                      </a:pPr>
                      <a:r>
                        <a:rPr lang="en-US" sz="800">
                          <a:effectLst/>
                        </a:rPr>
                        <a:t>TC001</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3045" marR="23045" marT="0" marB="0"/>
                </a:tc>
                <a:tc>
                  <a:txBody>
                    <a:bodyPr/>
                    <a:lstStyle/>
                    <a:p>
                      <a:pPr marL="0" marR="0">
                        <a:lnSpc>
                          <a:spcPct val="107000"/>
                        </a:lnSpc>
                        <a:spcBef>
                          <a:spcPts val="0"/>
                        </a:spcBef>
                        <a:spcAft>
                          <a:spcPts val="600"/>
                        </a:spcAft>
                      </a:pPr>
                      <a:r>
                        <a:rPr lang="en-US" sz="800">
                          <a:effectLst/>
                        </a:rPr>
                        <a:t>Check a consistent look and feel of the login page in Microsoft Edge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3045" marR="23045" marT="0" marB="0"/>
                </a:tc>
                <a:tc>
                  <a:txBody>
                    <a:bodyPr/>
                    <a:lstStyle/>
                    <a:p>
                      <a:pPr marL="0" marR="0">
                        <a:lnSpc>
                          <a:spcPct val="107000"/>
                        </a:lnSpc>
                        <a:spcBef>
                          <a:spcPts val="0"/>
                        </a:spcBef>
                        <a:spcAft>
                          <a:spcPts val="600"/>
                        </a:spcAft>
                      </a:pPr>
                      <a:r>
                        <a:rPr lang="en-US" sz="800" dirty="0">
                          <a:effectLst/>
                        </a:rPr>
                        <a:t>Implementation of Meals on Wheels is completed with all webpages and navigation links and uploaded on local host server</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23045" marR="23045" marT="0" marB="0"/>
                </a:tc>
                <a:tc>
                  <a:txBody>
                    <a:bodyPr/>
                    <a:lstStyle/>
                    <a:p>
                      <a:pPr marL="0" marR="0">
                        <a:lnSpc>
                          <a:spcPct val="107000"/>
                        </a:lnSpc>
                        <a:spcBef>
                          <a:spcPts val="500"/>
                        </a:spcBef>
                        <a:spcAft>
                          <a:spcPts val="800"/>
                        </a:spcAft>
                        <a:tabLst>
                          <a:tab pos="193675" algn="l"/>
                        </a:tabLst>
                      </a:pPr>
                      <a:r>
                        <a:rPr lang="en-US" sz="800">
                          <a:effectLst/>
                        </a:rPr>
                        <a:t>1. Enter URL localhost:3000 on Microsoft Edge</a:t>
                      </a:r>
                    </a:p>
                    <a:p>
                      <a:pPr marL="0" marR="0">
                        <a:lnSpc>
                          <a:spcPct val="107000"/>
                        </a:lnSpc>
                        <a:spcBef>
                          <a:spcPts val="500"/>
                        </a:spcBef>
                        <a:spcAft>
                          <a:spcPts val="800"/>
                        </a:spcAft>
                        <a:tabLst>
                          <a:tab pos="193675" algn="l"/>
                        </a:tabLst>
                      </a:pPr>
                      <a:r>
                        <a:rPr lang="en-US" sz="800">
                          <a:effectLst/>
                        </a:rPr>
                        <a:t>2.Clcik on login </a:t>
                      </a:r>
                    </a:p>
                    <a:p>
                      <a:pPr marL="0" marR="0">
                        <a:lnSpc>
                          <a:spcPct val="107000"/>
                        </a:lnSpc>
                        <a:spcBef>
                          <a:spcPts val="0"/>
                        </a:spcBef>
                        <a:spcAft>
                          <a:spcPts val="600"/>
                        </a:spcAft>
                      </a:pPr>
                      <a:r>
                        <a:rPr lang="en-US" sz="8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3045" marR="23045" marT="0" marB="0"/>
                </a:tc>
                <a:tc>
                  <a:txBody>
                    <a:bodyPr/>
                    <a:lstStyle/>
                    <a:p>
                      <a:pPr marL="0" marR="0">
                        <a:lnSpc>
                          <a:spcPct val="107000"/>
                        </a:lnSpc>
                        <a:spcBef>
                          <a:spcPts val="0"/>
                        </a:spcBef>
                        <a:spcAft>
                          <a:spcPts val="600"/>
                        </a:spcAft>
                      </a:pPr>
                      <a:r>
                        <a:rPr lang="en-US" sz="800" dirty="0">
                          <a:effectLst/>
                        </a:rPr>
                        <a:t>URL = localhost:3000/login </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23045" marR="23045" marT="0" marB="0"/>
                </a:tc>
                <a:tc>
                  <a:txBody>
                    <a:bodyPr/>
                    <a:lstStyle/>
                    <a:p>
                      <a:pPr marL="0" marR="0">
                        <a:lnSpc>
                          <a:spcPct val="107000"/>
                        </a:lnSpc>
                        <a:spcBef>
                          <a:spcPts val="0"/>
                        </a:spcBef>
                        <a:spcAft>
                          <a:spcPts val="600"/>
                        </a:spcAft>
                      </a:pPr>
                      <a:r>
                        <a:rPr lang="en-US" sz="800" dirty="0">
                          <a:effectLst/>
                        </a:rPr>
                        <a:t>After testing login page maintain a consistent look and feel in Microsoft Edge.</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23045" marR="23045" marT="0" marB="0"/>
                </a:tc>
                <a:tc>
                  <a:txBody>
                    <a:bodyPr/>
                    <a:lstStyle/>
                    <a:p>
                      <a:pPr marL="0" marR="0">
                        <a:lnSpc>
                          <a:spcPct val="107000"/>
                        </a:lnSpc>
                        <a:spcBef>
                          <a:spcPts val="0"/>
                        </a:spcBef>
                        <a:spcAft>
                          <a:spcPts val="600"/>
                        </a:spcAft>
                      </a:pPr>
                      <a:r>
                        <a:rPr lang="en-US" sz="800" dirty="0">
                          <a:effectLst/>
                        </a:rPr>
                        <a:t>As Excepted</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23045" marR="23045" marT="0" marB="0"/>
                </a:tc>
                <a:tc>
                  <a:txBody>
                    <a:bodyPr/>
                    <a:lstStyle/>
                    <a:p>
                      <a:pPr marL="0" marR="0">
                        <a:lnSpc>
                          <a:spcPct val="107000"/>
                        </a:lnSpc>
                        <a:spcBef>
                          <a:spcPts val="0"/>
                        </a:spcBef>
                        <a:spcAft>
                          <a:spcPts val="600"/>
                        </a:spcAft>
                      </a:pPr>
                      <a:r>
                        <a:rPr lang="en-US" sz="800" dirty="0">
                          <a:effectLst/>
                        </a:rPr>
                        <a:t>Pass</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23045" marR="23045" marT="0" marB="0"/>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1897867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3583940"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Arial"/>
                <a:cs typeface="Arial"/>
              </a:rPr>
              <a:t>2. Project</a:t>
            </a:r>
            <a:r>
              <a:rPr sz="2800" dirty="0">
                <a:solidFill>
                  <a:srgbClr val="FFFFFF"/>
                </a:solidFill>
                <a:latin typeface="Arial"/>
                <a:cs typeface="Arial"/>
              </a:rPr>
              <a:t> </a:t>
            </a:r>
            <a:r>
              <a:rPr sz="2800" spc="-5" dirty="0">
                <a:solidFill>
                  <a:srgbClr val="FFFFFF"/>
                </a:solidFill>
                <a:latin typeface="Arial"/>
                <a:cs typeface="Arial"/>
              </a:rPr>
              <a:t>Deliverables</a:t>
            </a:r>
            <a:endParaRPr sz="2800" dirty="0">
              <a:latin typeface="Arial"/>
              <a:cs typeface="Arial"/>
            </a:endParaRPr>
          </a:p>
        </p:txBody>
      </p:sp>
      <p:grpSp>
        <p:nvGrpSpPr>
          <p:cNvPr id="3" name="object 3"/>
          <p:cNvGrpSpPr/>
          <p:nvPr/>
        </p:nvGrpSpPr>
        <p:grpSpPr>
          <a:xfrm>
            <a:off x="-56993" y="1066800"/>
            <a:ext cx="8982710" cy="5651500"/>
            <a:chOff x="15240" y="1147572"/>
            <a:chExt cx="8982710" cy="5651500"/>
          </a:xfrm>
        </p:grpSpPr>
        <p:sp>
          <p:nvSpPr>
            <p:cNvPr id="4" name="object 4"/>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240" y="1147572"/>
              <a:ext cx="4433316" cy="369112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dirty="0"/>
            </a:p>
          </p:txBody>
        </p:sp>
        <p:sp>
          <p:nvSpPr>
            <p:cNvPr id="7" name="object 7"/>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sp>
        <p:nvSpPr>
          <p:cNvPr id="9" name="TextBox 8"/>
          <p:cNvSpPr txBox="1"/>
          <p:nvPr/>
        </p:nvSpPr>
        <p:spPr>
          <a:xfrm>
            <a:off x="35971" y="1214730"/>
            <a:ext cx="7162800" cy="646331"/>
          </a:xfrm>
          <a:prstGeom prst="rect">
            <a:avLst/>
          </a:prstGeom>
          <a:noFill/>
        </p:spPr>
        <p:txBody>
          <a:bodyPr wrap="square" rtlCol="0">
            <a:spAutoFit/>
          </a:bodyPr>
          <a:lstStyle/>
          <a:p>
            <a:pPr marL="285750" lvl="2" indent="-285750">
              <a:buFont typeface="Wingdings" panose="05000000000000000000" pitchFamily="2" charset="2"/>
              <a:buChar char="q"/>
            </a:pPr>
            <a:r>
              <a:rPr lang="en-US" b="1" dirty="0"/>
              <a:t>Compatibility testing</a:t>
            </a:r>
            <a:endParaRPr lang="en-US" dirty="0"/>
          </a:p>
          <a:p>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143274915"/>
              </p:ext>
            </p:extLst>
          </p:nvPr>
        </p:nvGraphicFramePr>
        <p:xfrm>
          <a:off x="304800" y="1676400"/>
          <a:ext cx="7467600" cy="3822698"/>
        </p:xfrm>
        <a:graphic>
          <a:graphicData uri="http://schemas.openxmlformats.org/drawingml/2006/table">
            <a:tbl>
              <a:tblPr bandRow="1">
                <a:tableStyleId>{5C22544A-7EE6-4342-B048-85BDC9FD1C3A}</a:tableStyleId>
              </a:tblPr>
              <a:tblGrid>
                <a:gridCol w="7467600">
                  <a:extLst>
                    <a:ext uri="{9D8B030D-6E8A-4147-A177-3AD203B41FA5}">
                      <a16:colId xmlns:a16="http://schemas.microsoft.com/office/drawing/2014/main" val="20000"/>
                    </a:ext>
                  </a:extLst>
                </a:gridCol>
              </a:tblGrid>
              <a:tr h="3822698">
                <a:tc>
                  <a:txBody>
                    <a:bodyPr/>
                    <a:lstStyle/>
                    <a:p>
                      <a:pPr marL="0" marR="0">
                        <a:lnSpc>
                          <a:spcPct val="107000"/>
                        </a:lnSpc>
                        <a:spcBef>
                          <a:spcPts val="0"/>
                        </a:spcBef>
                        <a:spcAft>
                          <a:spcPts val="600"/>
                        </a:spcAft>
                      </a:pPr>
                      <a:r>
                        <a:rPr lang="en-US" sz="800" dirty="0">
                          <a:effectLst/>
                        </a:rPr>
                        <a:t>Evidence </a:t>
                      </a:r>
                    </a:p>
                    <a:p>
                      <a:pPr marL="0" marR="0">
                        <a:lnSpc>
                          <a:spcPct val="107000"/>
                        </a:lnSpc>
                        <a:spcBef>
                          <a:spcPts val="0"/>
                        </a:spcBef>
                        <a:spcAft>
                          <a:spcPts val="800"/>
                        </a:spcAft>
                      </a:pPr>
                      <a:r>
                        <a:rPr lang="en-US" sz="800" dirty="0">
                          <a:effectLst/>
                        </a:rPr>
                        <a:t> </a:t>
                      </a:r>
                    </a:p>
                    <a:p>
                      <a:pPr marL="0" marR="0">
                        <a:lnSpc>
                          <a:spcPct val="107000"/>
                        </a:lnSpc>
                        <a:spcBef>
                          <a:spcPts val="0"/>
                        </a:spcBef>
                        <a:spcAft>
                          <a:spcPts val="800"/>
                        </a:spcAft>
                      </a:pPr>
                      <a:r>
                        <a:rPr lang="en-US" sz="800" dirty="0">
                          <a:effectLst/>
                        </a:rPr>
                        <a:t> </a:t>
                      </a:r>
                    </a:p>
                    <a:p>
                      <a:pPr marL="0" marR="0">
                        <a:lnSpc>
                          <a:spcPct val="107000"/>
                        </a:lnSpc>
                        <a:spcBef>
                          <a:spcPts val="0"/>
                        </a:spcBef>
                        <a:spcAft>
                          <a:spcPts val="800"/>
                        </a:spcAft>
                      </a:pPr>
                      <a:r>
                        <a:rPr lang="en-US" sz="800" dirty="0">
                          <a:effectLst/>
                        </a:rPr>
                        <a:t> </a:t>
                      </a:r>
                    </a:p>
                    <a:p>
                      <a:pPr marL="0" marR="0">
                        <a:lnSpc>
                          <a:spcPct val="107000"/>
                        </a:lnSpc>
                        <a:spcBef>
                          <a:spcPts val="0"/>
                        </a:spcBef>
                        <a:spcAft>
                          <a:spcPts val="800"/>
                        </a:spcAft>
                      </a:pPr>
                      <a:r>
                        <a:rPr lang="en-US" sz="800" dirty="0">
                          <a:effectLst/>
                        </a:rPr>
                        <a:t> </a:t>
                      </a:r>
                    </a:p>
                    <a:p>
                      <a:pPr marL="0" marR="0">
                        <a:lnSpc>
                          <a:spcPct val="107000"/>
                        </a:lnSpc>
                        <a:spcBef>
                          <a:spcPts val="0"/>
                        </a:spcBef>
                        <a:spcAft>
                          <a:spcPts val="800"/>
                        </a:spcAft>
                      </a:pPr>
                      <a:r>
                        <a:rPr lang="en-US" sz="800" dirty="0">
                          <a:effectLst/>
                        </a:rPr>
                        <a:t> </a:t>
                      </a:r>
                    </a:p>
                    <a:p>
                      <a:pPr marL="0" marR="0">
                        <a:lnSpc>
                          <a:spcPct val="107000"/>
                        </a:lnSpc>
                        <a:spcBef>
                          <a:spcPts val="0"/>
                        </a:spcBef>
                        <a:spcAft>
                          <a:spcPts val="800"/>
                        </a:spcAft>
                      </a:pPr>
                      <a:r>
                        <a:rPr lang="en-US" sz="800" dirty="0">
                          <a:effectLst/>
                        </a:rPr>
                        <a:t> </a:t>
                      </a:r>
                    </a:p>
                    <a:p>
                      <a:pPr marL="0" marR="0">
                        <a:lnSpc>
                          <a:spcPct val="107000"/>
                        </a:lnSpc>
                        <a:spcBef>
                          <a:spcPts val="0"/>
                        </a:spcBef>
                        <a:spcAft>
                          <a:spcPts val="800"/>
                        </a:spcAft>
                      </a:pPr>
                      <a:r>
                        <a:rPr lang="en-US" sz="800" dirty="0">
                          <a:effectLst/>
                        </a:rPr>
                        <a:t> </a:t>
                      </a:r>
                    </a:p>
                    <a:p>
                      <a:pPr marL="0" marR="0">
                        <a:lnSpc>
                          <a:spcPct val="107000"/>
                        </a:lnSpc>
                        <a:spcBef>
                          <a:spcPts val="0"/>
                        </a:spcBef>
                        <a:spcAft>
                          <a:spcPts val="800"/>
                        </a:spcAft>
                      </a:pPr>
                      <a:r>
                        <a:rPr lang="en-US" sz="800" dirty="0">
                          <a:effectLst/>
                        </a:rPr>
                        <a:t> </a:t>
                      </a:r>
                    </a:p>
                    <a:p>
                      <a:pPr marL="0" marR="0">
                        <a:lnSpc>
                          <a:spcPct val="107000"/>
                        </a:lnSpc>
                        <a:spcBef>
                          <a:spcPts val="0"/>
                        </a:spcBef>
                        <a:spcAft>
                          <a:spcPts val="800"/>
                        </a:spcAft>
                      </a:pPr>
                      <a:r>
                        <a:rPr lang="en-US" sz="800" dirty="0">
                          <a:effectLst/>
                        </a:rPr>
                        <a:t> </a:t>
                      </a:r>
                    </a:p>
                    <a:p>
                      <a:pPr marL="0" marR="0">
                        <a:lnSpc>
                          <a:spcPct val="107000"/>
                        </a:lnSpc>
                        <a:spcBef>
                          <a:spcPts val="0"/>
                        </a:spcBef>
                        <a:spcAft>
                          <a:spcPts val="800"/>
                        </a:spcAft>
                      </a:pPr>
                      <a:r>
                        <a:rPr lang="en-US" sz="800" dirty="0">
                          <a:effectLst/>
                        </a:rPr>
                        <a:t> </a:t>
                      </a:r>
                    </a:p>
                    <a:p>
                      <a:pPr marL="0" marR="0">
                        <a:lnSpc>
                          <a:spcPct val="107000"/>
                        </a:lnSpc>
                        <a:spcBef>
                          <a:spcPts val="0"/>
                        </a:spcBef>
                        <a:spcAft>
                          <a:spcPts val="800"/>
                        </a:spcAft>
                      </a:pPr>
                      <a:r>
                        <a:rPr lang="en-US" sz="800" dirty="0">
                          <a:effectLst/>
                        </a:rPr>
                        <a:t> </a:t>
                      </a:r>
                    </a:p>
                    <a:p>
                      <a:pPr marL="0" marR="0">
                        <a:lnSpc>
                          <a:spcPct val="107000"/>
                        </a:lnSpc>
                        <a:spcBef>
                          <a:spcPts val="0"/>
                        </a:spcBef>
                        <a:spcAft>
                          <a:spcPts val="800"/>
                        </a:spcAft>
                      </a:pPr>
                      <a:r>
                        <a:rPr lang="en-US" sz="800" dirty="0">
                          <a:effectLst/>
                        </a:rPr>
                        <a:t> </a:t>
                      </a:r>
                    </a:p>
                    <a:p>
                      <a:pPr marL="0" marR="0">
                        <a:lnSpc>
                          <a:spcPct val="107000"/>
                        </a:lnSpc>
                        <a:spcBef>
                          <a:spcPts val="0"/>
                        </a:spcBef>
                        <a:spcAft>
                          <a:spcPts val="800"/>
                        </a:spcAft>
                      </a:pPr>
                      <a:r>
                        <a:rPr lang="en-US" sz="800" dirty="0">
                          <a:effectLst/>
                        </a:rPr>
                        <a:t> </a:t>
                      </a:r>
                    </a:p>
                    <a:p>
                      <a:pPr marL="0" marR="0">
                        <a:lnSpc>
                          <a:spcPct val="107000"/>
                        </a:lnSpc>
                        <a:spcBef>
                          <a:spcPts val="0"/>
                        </a:spcBef>
                        <a:spcAft>
                          <a:spcPts val="800"/>
                        </a:spcAft>
                      </a:pPr>
                      <a:r>
                        <a:rPr lang="en-US" sz="800" dirty="0">
                          <a:effectLst/>
                        </a:rPr>
                        <a:t> </a:t>
                      </a:r>
                    </a:p>
                    <a:p>
                      <a:pPr marL="0" marR="0">
                        <a:lnSpc>
                          <a:spcPct val="107000"/>
                        </a:lnSpc>
                        <a:spcBef>
                          <a:spcPts val="0"/>
                        </a:spcBef>
                        <a:spcAft>
                          <a:spcPts val="600"/>
                        </a:spcAft>
                      </a:pPr>
                      <a:r>
                        <a:rPr lang="en-US" sz="800" dirty="0">
                          <a:effectLst/>
                        </a:rPr>
                        <a:t> </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23045" marR="23045" marT="0" marB="0"/>
                </a:tc>
                <a:extLst>
                  <a:ext uri="{0D108BD9-81ED-4DB2-BD59-A6C34878D82A}">
                    <a16:rowId xmlns:a16="http://schemas.microsoft.com/office/drawing/2014/main" val="10000"/>
                  </a:ext>
                </a:extLst>
              </a:tr>
            </a:tbl>
          </a:graphicData>
        </a:graphic>
      </p:graphicFrame>
      <p:pic>
        <p:nvPicPr>
          <p:cNvPr id="11" name="image12.png"/>
          <p:cNvPicPr/>
          <p:nvPr/>
        </p:nvPicPr>
        <p:blipFill>
          <a:blip r:embed="rId4"/>
          <a:srcRect/>
          <a:stretch>
            <a:fillRect/>
          </a:stretch>
        </p:blipFill>
        <p:spPr>
          <a:xfrm>
            <a:off x="1110462" y="1886033"/>
            <a:ext cx="6065520" cy="3014980"/>
          </a:xfrm>
          <a:prstGeom prst="rect">
            <a:avLst/>
          </a:prstGeom>
          <a:ln/>
        </p:spPr>
      </p:pic>
    </p:spTree>
    <p:extLst>
      <p:ext uri="{BB962C8B-B14F-4D97-AF65-F5344CB8AC3E}">
        <p14:creationId xmlns:p14="http://schemas.microsoft.com/office/powerpoint/2010/main" val="12839419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3583940"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Arial"/>
                <a:cs typeface="Arial"/>
              </a:rPr>
              <a:t>2. Project</a:t>
            </a:r>
            <a:r>
              <a:rPr sz="2800" dirty="0">
                <a:solidFill>
                  <a:srgbClr val="FFFFFF"/>
                </a:solidFill>
                <a:latin typeface="Arial"/>
                <a:cs typeface="Arial"/>
              </a:rPr>
              <a:t> </a:t>
            </a:r>
            <a:r>
              <a:rPr sz="2800" spc="-5" dirty="0">
                <a:solidFill>
                  <a:srgbClr val="FFFFFF"/>
                </a:solidFill>
                <a:latin typeface="Arial"/>
                <a:cs typeface="Arial"/>
              </a:rPr>
              <a:t>Deliverables</a:t>
            </a:r>
            <a:endParaRPr sz="2800" dirty="0">
              <a:latin typeface="Arial"/>
              <a:cs typeface="Arial"/>
            </a:endParaRPr>
          </a:p>
        </p:txBody>
      </p:sp>
      <p:grpSp>
        <p:nvGrpSpPr>
          <p:cNvPr id="3" name="object 3"/>
          <p:cNvGrpSpPr/>
          <p:nvPr/>
        </p:nvGrpSpPr>
        <p:grpSpPr>
          <a:xfrm>
            <a:off x="-56993" y="1066800"/>
            <a:ext cx="8982710" cy="5651500"/>
            <a:chOff x="15240" y="1147572"/>
            <a:chExt cx="8982710" cy="5651500"/>
          </a:xfrm>
        </p:grpSpPr>
        <p:sp>
          <p:nvSpPr>
            <p:cNvPr id="4" name="object 4"/>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240" y="1147572"/>
              <a:ext cx="4433316" cy="369112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dirty="0"/>
            </a:p>
          </p:txBody>
        </p:sp>
        <p:sp>
          <p:nvSpPr>
            <p:cNvPr id="7" name="object 7"/>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sp>
        <p:nvSpPr>
          <p:cNvPr id="9" name="TextBox 8"/>
          <p:cNvSpPr txBox="1"/>
          <p:nvPr/>
        </p:nvSpPr>
        <p:spPr>
          <a:xfrm>
            <a:off x="35971" y="1214730"/>
            <a:ext cx="7162800" cy="646331"/>
          </a:xfrm>
          <a:prstGeom prst="rect">
            <a:avLst/>
          </a:prstGeom>
          <a:noFill/>
        </p:spPr>
        <p:txBody>
          <a:bodyPr wrap="square" rtlCol="0">
            <a:spAutoFit/>
          </a:bodyPr>
          <a:lstStyle/>
          <a:p>
            <a:pPr marL="285750" lvl="2" indent="-285750">
              <a:buFont typeface="Wingdings" panose="05000000000000000000" pitchFamily="2" charset="2"/>
              <a:buChar char="q"/>
            </a:pPr>
            <a:r>
              <a:rPr lang="en-US" b="1" dirty="0"/>
              <a:t>Compatibility testing</a:t>
            </a:r>
            <a:endParaRPr lang="en-US" dirty="0"/>
          </a:p>
          <a:p>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103113796"/>
              </p:ext>
            </p:extLst>
          </p:nvPr>
        </p:nvGraphicFramePr>
        <p:xfrm>
          <a:off x="304800" y="1593850"/>
          <a:ext cx="7940041" cy="1614488"/>
        </p:xfrm>
        <a:graphic>
          <a:graphicData uri="http://schemas.openxmlformats.org/drawingml/2006/table">
            <a:tbl>
              <a:tblPr bandRow="1">
                <a:tableStyleId>{5C22544A-7EE6-4342-B048-85BDC9FD1C3A}</a:tableStyleId>
              </a:tblPr>
              <a:tblGrid>
                <a:gridCol w="727652">
                  <a:extLst>
                    <a:ext uri="{9D8B030D-6E8A-4147-A177-3AD203B41FA5}">
                      <a16:colId xmlns:a16="http://schemas.microsoft.com/office/drawing/2014/main" val="20000"/>
                    </a:ext>
                  </a:extLst>
                </a:gridCol>
                <a:gridCol w="530818">
                  <a:extLst>
                    <a:ext uri="{9D8B030D-6E8A-4147-A177-3AD203B41FA5}">
                      <a16:colId xmlns:a16="http://schemas.microsoft.com/office/drawing/2014/main" val="20001"/>
                    </a:ext>
                  </a:extLst>
                </a:gridCol>
                <a:gridCol w="842578">
                  <a:extLst>
                    <a:ext uri="{9D8B030D-6E8A-4147-A177-3AD203B41FA5}">
                      <a16:colId xmlns:a16="http://schemas.microsoft.com/office/drawing/2014/main" val="20002"/>
                    </a:ext>
                  </a:extLst>
                </a:gridCol>
                <a:gridCol w="1098462">
                  <a:extLst>
                    <a:ext uri="{9D8B030D-6E8A-4147-A177-3AD203B41FA5}">
                      <a16:colId xmlns:a16="http://schemas.microsoft.com/office/drawing/2014/main" val="20003"/>
                    </a:ext>
                  </a:extLst>
                </a:gridCol>
                <a:gridCol w="1004490">
                  <a:extLst>
                    <a:ext uri="{9D8B030D-6E8A-4147-A177-3AD203B41FA5}">
                      <a16:colId xmlns:a16="http://schemas.microsoft.com/office/drawing/2014/main" val="20004"/>
                    </a:ext>
                  </a:extLst>
                </a:gridCol>
                <a:gridCol w="1301011">
                  <a:extLst>
                    <a:ext uri="{9D8B030D-6E8A-4147-A177-3AD203B41FA5}">
                      <a16:colId xmlns:a16="http://schemas.microsoft.com/office/drawing/2014/main" val="20005"/>
                    </a:ext>
                  </a:extLst>
                </a:gridCol>
                <a:gridCol w="1014014">
                  <a:extLst>
                    <a:ext uri="{9D8B030D-6E8A-4147-A177-3AD203B41FA5}">
                      <a16:colId xmlns:a16="http://schemas.microsoft.com/office/drawing/2014/main" val="20006"/>
                    </a:ext>
                  </a:extLst>
                </a:gridCol>
                <a:gridCol w="685745">
                  <a:extLst>
                    <a:ext uri="{9D8B030D-6E8A-4147-A177-3AD203B41FA5}">
                      <a16:colId xmlns:a16="http://schemas.microsoft.com/office/drawing/2014/main" val="20007"/>
                    </a:ext>
                  </a:extLst>
                </a:gridCol>
                <a:gridCol w="735271">
                  <a:extLst>
                    <a:ext uri="{9D8B030D-6E8A-4147-A177-3AD203B41FA5}">
                      <a16:colId xmlns:a16="http://schemas.microsoft.com/office/drawing/2014/main" val="20008"/>
                    </a:ext>
                  </a:extLst>
                </a:gridCol>
              </a:tblGrid>
              <a:tr h="0">
                <a:tc>
                  <a:txBody>
                    <a:bodyPr/>
                    <a:lstStyle/>
                    <a:p>
                      <a:pPr marL="0" marR="0">
                        <a:lnSpc>
                          <a:spcPct val="107000"/>
                        </a:lnSpc>
                        <a:spcBef>
                          <a:spcPts val="0"/>
                        </a:spcBef>
                        <a:spcAft>
                          <a:spcPts val="600"/>
                        </a:spcAft>
                      </a:pPr>
                      <a:r>
                        <a:rPr lang="en-US" sz="1100" dirty="0">
                          <a:effectLst/>
                        </a:rPr>
                        <a:t>TS002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600"/>
                        </a:spcAft>
                      </a:pPr>
                      <a:r>
                        <a:rPr lang="en-US" sz="1100" dirty="0">
                          <a:effectLst/>
                        </a:rPr>
                        <a:t>TC002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600"/>
                        </a:spcAft>
                      </a:pPr>
                      <a:r>
                        <a:rPr lang="en-US" sz="1100">
                          <a:effectLst/>
                        </a:rPr>
                        <a:t>Check a consistent look and feel of the login page in Fire Fox.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600"/>
                        </a:spcAft>
                      </a:pPr>
                      <a:r>
                        <a:rPr lang="en-US" sz="1100">
                          <a:effectLst/>
                        </a:rPr>
                        <a:t>Implementation of Meals on Wheels is completed with all webpages and navigation links and uploaded on local host server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500"/>
                        </a:spcBef>
                        <a:spcAft>
                          <a:spcPts val="800"/>
                        </a:spcAft>
                        <a:tabLst>
                          <a:tab pos="193675" algn="l"/>
                        </a:tabLst>
                      </a:pPr>
                      <a:r>
                        <a:rPr lang="en-US" sz="1100">
                          <a:effectLst/>
                        </a:rPr>
                        <a:t>1. Enter URL localhost:3000 on Mozilla Firefox</a:t>
                      </a:r>
                    </a:p>
                    <a:p>
                      <a:pPr marL="0" marR="0">
                        <a:lnSpc>
                          <a:spcPct val="107000"/>
                        </a:lnSpc>
                        <a:spcBef>
                          <a:spcPts val="500"/>
                        </a:spcBef>
                        <a:spcAft>
                          <a:spcPts val="800"/>
                        </a:spcAft>
                        <a:tabLst>
                          <a:tab pos="193675" algn="l"/>
                        </a:tabLst>
                      </a:pPr>
                      <a:r>
                        <a:rPr lang="en-US" sz="1100">
                          <a:effectLst/>
                        </a:rPr>
                        <a:t>2.Clcik on login </a:t>
                      </a:r>
                    </a:p>
                    <a:p>
                      <a:pPr marL="0" marR="0">
                        <a:lnSpc>
                          <a:spcPct val="107000"/>
                        </a:lnSpc>
                        <a:spcBef>
                          <a:spcPts val="0"/>
                        </a:spcBef>
                        <a:spcAft>
                          <a:spcPts val="60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600"/>
                        </a:spcAft>
                      </a:pPr>
                      <a:r>
                        <a:rPr lang="en-US" sz="1100">
                          <a:effectLst/>
                        </a:rPr>
                        <a:t> </a:t>
                      </a:r>
                    </a:p>
                    <a:p>
                      <a:pPr marL="0" marR="0">
                        <a:lnSpc>
                          <a:spcPct val="107000"/>
                        </a:lnSpc>
                        <a:spcBef>
                          <a:spcPts val="0"/>
                        </a:spcBef>
                        <a:spcAft>
                          <a:spcPts val="800"/>
                        </a:spcAft>
                      </a:pPr>
                      <a:r>
                        <a:rPr lang="en-US" sz="1100">
                          <a:effectLst/>
                        </a:rPr>
                        <a:t>URL = localhost:3000/login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600"/>
                        </a:spcAft>
                      </a:pPr>
                      <a:r>
                        <a:rPr lang="en-US" sz="1100">
                          <a:effectLst/>
                        </a:rPr>
                        <a:t> </a:t>
                      </a:r>
                    </a:p>
                    <a:p>
                      <a:pPr marL="0" marR="0" algn="ctr">
                        <a:lnSpc>
                          <a:spcPct val="107000"/>
                        </a:lnSpc>
                        <a:spcBef>
                          <a:spcPts val="0"/>
                        </a:spcBef>
                        <a:spcAft>
                          <a:spcPts val="800"/>
                        </a:spcAft>
                      </a:pPr>
                      <a:r>
                        <a:rPr lang="en-US" sz="1200">
                          <a:effectLst/>
                        </a:rPr>
                        <a:t>After testing login page maintain a consistent look and feel in Fire Fox.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600"/>
                        </a:spcAft>
                      </a:pPr>
                      <a:r>
                        <a:rPr lang="en-US" sz="1100">
                          <a:effectLst/>
                        </a:rPr>
                        <a:t>As Excepted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600"/>
                        </a:spcAft>
                      </a:pPr>
                      <a:r>
                        <a:rPr lang="en-US" sz="1100" dirty="0">
                          <a:effectLst/>
                        </a:rPr>
                        <a:t>Pass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836220038"/>
              </p:ext>
            </p:extLst>
          </p:nvPr>
        </p:nvGraphicFramePr>
        <p:xfrm>
          <a:off x="304800" y="3194685"/>
          <a:ext cx="7940041" cy="3579749"/>
        </p:xfrm>
        <a:graphic>
          <a:graphicData uri="http://schemas.openxmlformats.org/drawingml/2006/table">
            <a:tbl>
              <a:tblPr bandRow="1">
                <a:tableStyleId>{5C22544A-7EE6-4342-B048-85BDC9FD1C3A}</a:tableStyleId>
              </a:tblPr>
              <a:tblGrid>
                <a:gridCol w="7940041">
                  <a:extLst>
                    <a:ext uri="{9D8B030D-6E8A-4147-A177-3AD203B41FA5}">
                      <a16:colId xmlns:a16="http://schemas.microsoft.com/office/drawing/2014/main" val="20000"/>
                    </a:ext>
                  </a:extLst>
                </a:gridCol>
              </a:tblGrid>
              <a:tr h="3129915">
                <a:tc>
                  <a:txBody>
                    <a:bodyPr/>
                    <a:lstStyle/>
                    <a:p>
                      <a:pPr marL="0" marR="0">
                        <a:lnSpc>
                          <a:spcPct val="107000"/>
                        </a:lnSpc>
                        <a:spcBef>
                          <a:spcPts val="0"/>
                        </a:spcBef>
                        <a:spcAft>
                          <a:spcPts val="600"/>
                        </a:spcAft>
                      </a:pPr>
                      <a:r>
                        <a:rPr lang="en-US" sz="800" dirty="0">
                          <a:effectLst/>
                        </a:rPr>
                        <a:t>Evidence </a:t>
                      </a:r>
                    </a:p>
                    <a:p>
                      <a:pPr marL="0" marR="0">
                        <a:lnSpc>
                          <a:spcPct val="107000"/>
                        </a:lnSpc>
                        <a:spcBef>
                          <a:spcPts val="0"/>
                        </a:spcBef>
                        <a:spcAft>
                          <a:spcPts val="800"/>
                        </a:spcAft>
                      </a:pPr>
                      <a:r>
                        <a:rPr lang="en-US" sz="800" dirty="0">
                          <a:effectLst/>
                        </a:rPr>
                        <a:t> </a:t>
                      </a:r>
                    </a:p>
                    <a:p>
                      <a:pPr marL="0" marR="0">
                        <a:lnSpc>
                          <a:spcPct val="107000"/>
                        </a:lnSpc>
                        <a:spcBef>
                          <a:spcPts val="0"/>
                        </a:spcBef>
                        <a:spcAft>
                          <a:spcPts val="800"/>
                        </a:spcAft>
                      </a:pPr>
                      <a:r>
                        <a:rPr lang="en-US" sz="800" dirty="0">
                          <a:effectLst/>
                        </a:rPr>
                        <a:t> </a:t>
                      </a:r>
                    </a:p>
                    <a:p>
                      <a:pPr marL="0" marR="0">
                        <a:lnSpc>
                          <a:spcPct val="107000"/>
                        </a:lnSpc>
                        <a:spcBef>
                          <a:spcPts val="0"/>
                        </a:spcBef>
                        <a:spcAft>
                          <a:spcPts val="800"/>
                        </a:spcAft>
                      </a:pPr>
                      <a:r>
                        <a:rPr lang="en-US" sz="800" dirty="0">
                          <a:effectLst/>
                        </a:rPr>
                        <a:t> </a:t>
                      </a:r>
                    </a:p>
                    <a:p>
                      <a:pPr marL="0" marR="0">
                        <a:lnSpc>
                          <a:spcPct val="107000"/>
                        </a:lnSpc>
                        <a:spcBef>
                          <a:spcPts val="0"/>
                        </a:spcBef>
                        <a:spcAft>
                          <a:spcPts val="800"/>
                        </a:spcAft>
                      </a:pPr>
                      <a:r>
                        <a:rPr lang="en-US" sz="800" dirty="0">
                          <a:effectLst/>
                        </a:rPr>
                        <a:t> </a:t>
                      </a:r>
                    </a:p>
                    <a:p>
                      <a:pPr marL="0" marR="0">
                        <a:lnSpc>
                          <a:spcPct val="107000"/>
                        </a:lnSpc>
                        <a:spcBef>
                          <a:spcPts val="0"/>
                        </a:spcBef>
                        <a:spcAft>
                          <a:spcPts val="800"/>
                        </a:spcAft>
                      </a:pPr>
                      <a:r>
                        <a:rPr lang="en-US" sz="800" dirty="0">
                          <a:effectLst/>
                        </a:rPr>
                        <a:t> </a:t>
                      </a:r>
                    </a:p>
                    <a:p>
                      <a:pPr marL="0" marR="0">
                        <a:lnSpc>
                          <a:spcPct val="107000"/>
                        </a:lnSpc>
                        <a:spcBef>
                          <a:spcPts val="0"/>
                        </a:spcBef>
                        <a:spcAft>
                          <a:spcPts val="800"/>
                        </a:spcAft>
                      </a:pPr>
                      <a:r>
                        <a:rPr lang="en-US" sz="800" dirty="0">
                          <a:effectLst/>
                        </a:rPr>
                        <a:t> </a:t>
                      </a:r>
                    </a:p>
                    <a:p>
                      <a:pPr marL="0" marR="0">
                        <a:lnSpc>
                          <a:spcPct val="107000"/>
                        </a:lnSpc>
                        <a:spcBef>
                          <a:spcPts val="0"/>
                        </a:spcBef>
                        <a:spcAft>
                          <a:spcPts val="800"/>
                        </a:spcAft>
                      </a:pPr>
                      <a:r>
                        <a:rPr lang="en-US" sz="800" dirty="0">
                          <a:effectLst/>
                        </a:rPr>
                        <a:t> </a:t>
                      </a:r>
                    </a:p>
                    <a:p>
                      <a:pPr marL="0" marR="0">
                        <a:lnSpc>
                          <a:spcPct val="107000"/>
                        </a:lnSpc>
                        <a:spcBef>
                          <a:spcPts val="0"/>
                        </a:spcBef>
                        <a:spcAft>
                          <a:spcPts val="800"/>
                        </a:spcAft>
                      </a:pPr>
                      <a:r>
                        <a:rPr lang="en-US" sz="800" dirty="0">
                          <a:effectLst/>
                        </a:rPr>
                        <a:t> </a:t>
                      </a:r>
                    </a:p>
                    <a:p>
                      <a:pPr marL="0" marR="0">
                        <a:lnSpc>
                          <a:spcPct val="107000"/>
                        </a:lnSpc>
                        <a:spcBef>
                          <a:spcPts val="0"/>
                        </a:spcBef>
                        <a:spcAft>
                          <a:spcPts val="800"/>
                        </a:spcAft>
                      </a:pPr>
                      <a:r>
                        <a:rPr lang="en-US" sz="800" dirty="0">
                          <a:effectLst/>
                        </a:rPr>
                        <a:t> </a:t>
                      </a:r>
                    </a:p>
                    <a:p>
                      <a:pPr marL="0" marR="0">
                        <a:lnSpc>
                          <a:spcPct val="107000"/>
                        </a:lnSpc>
                        <a:spcBef>
                          <a:spcPts val="0"/>
                        </a:spcBef>
                        <a:spcAft>
                          <a:spcPts val="800"/>
                        </a:spcAft>
                      </a:pPr>
                      <a:r>
                        <a:rPr lang="en-US" sz="800" dirty="0">
                          <a:effectLst/>
                        </a:rPr>
                        <a:t> </a:t>
                      </a:r>
                    </a:p>
                    <a:p>
                      <a:pPr marL="0" marR="0">
                        <a:lnSpc>
                          <a:spcPct val="107000"/>
                        </a:lnSpc>
                        <a:spcBef>
                          <a:spcPts val="0"/>
                        </a:spcBef>
                        <a:spcAft>
                          <a:spcPts val="800"/>
                        </a:spcAft>
                      </a:pPr>
                      <a:r>
                        <a:rPr lang="en-US" sz="800" dirty="0">
                          <a:effectLst/>
                        </a:rPr>
                        <a:t> </a:t>
                      </a:r>
                    </a:p>
                    <a:p>
                      <a:pPr marL="0" marR="0">
                        <a:lnSpc>
                          <a:spcPct val="107000"/>
                        </a:lnSpc>
                        <a:spcBef>
                          <a:spcPts val="0"/>
                        </a:spcBef>
                        <a:spcAft>
                          <a:spcPts val="800"/>
                        </a:spcAft>
                      </a:pPr>
                      <a:r>
                        <a:rPr lang="en-US" sz="800" dirty="0">
                          <a:effectLst/>
                        </a:rPr>
                        <a:t> </a:t>
                      </a:r>
                    </a:p>
                    <a:p>
                      <a:pPr marL="0" marR="0">
                        <a:lnSpc>
                          <a:spcPct val="107000"/>
                        </a:lnSpc>
                        <a:spcBef>
                          <a:spcPts val="0"/>
                        </a:spcBef>
                        <a:spcAft>
                          <a:spcPts val="800"/>
                        </a:spcAft>
                      </a:pPr>
                      <a:r>
                        <a:rPr lang="en-US" sz="800" dirty="0">
                          <a:effectLst/>
                        </a:rPr>
                        <a:t> </a:t>
                      </a:r>
                    </a:p>
                    <a:p>
                      <a:pPr marL="0" marR="0">
                        <a:lnSpc>
                          <a:spcPct val="107000"/>
                        </a:lnSpc>
                        <a:spcBef>
                          <a:spcPts val="0"/>
                        </a:spcBef>
                        <a:spcAft>
                          <a:spcPts val="800"/>
                        </a:spcAft>
                      </a:pPr>
                      <a:r>
                        <a:rPr lang="en-US" sz="800" dirty="0">
                          <a:effectLst/>
                        </a:rPr>
                        <a:t> </a:t>
                      </a:r>
                    </a:p>
                    <a:p>
                      <a:pPr marL="0" marR="0">
                        <a:lnSpc>
                          <a:spcPct val="107000"/>
                        </a:lnSpc>
                        <a:spcBef>
                          <a:spcPts val="0"/>
                        </a:spcBef>
                        <a:spcAft>
                          <a:spcPts val="600"/>
                        </a:spcAft>
                      </a:pPr>
                      <a:r>
                        <a:rPr lang="en-US" sz="800" dirty="0">
                          <a:effectLst/>
                        </a:rPr>
                        <a:t> </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23045" marR="23045" marT="0" marB="0"/>
                </a:tc>
                <a:extLst>
                  <a:ext uri="{0D108BD9-81ED-4DB2-BD59-A6C34878D82A}">
                    <a16:rowId xmlns:a16="http://schemas.microsoft.com/office/drawing/2014/main" val="10000"/>
                  </a:ext>
                </a:extLst>
              </a:tr>
            </a:tbl>
          </a:graphicData>
        </a:graphic>
      </p:graphicFrame>
      <p:pic>
        <p:nvPicPr>
          <p:cNvPr id="12" name="image3.png"/>
          <p:cNvPicPr/>
          <p:nvPr/>
        </p:nvPicPr>
        <p:blipFill>
          <a:blip r:embed="rId4"/>
          <a:srcRect/>
          <a:stretch>
            <a:fillRect/>
          </a:stretch>
        </p:blipFill>
        <p:spPr>
          <a:xfrm>
            <a:off x="1676400" y="3477768"/>
            <a:ext cx="5151120" cy="2560320"/>
          </a:xfrm>
          <a:prstGeom prst="rect">
            <a:avLst/>
          </a:prstGeom>
          <a:ln/>
        </p:spPr>
      </p:pic>
    </p:spTree>
    <p:extLst>
      <p:ext uri="{BB962C8B-B14F-4D97-AF65-F5344CB8AC3E}">
        <p14:creationId xmlns:p14="http://schemas.microsoft.com/office/powerpoint/2010/main" val="2593146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8600" y="1143000"/>
            <a:ext cx="4030345" cy="4070986"/>
          </a:xfrm>
          <a:prstGeom prst="rect">
            <a:avLst/>
          </a:prstGeom>
        </p:spPr>
        <p:txBody>
          <a:bodyPr vert="horz" wrap="square" lIns="0" tIns="145415" rIns="0" bIns="0" rtlCol="0">
            <a:spAutoFit/>
          </a:bodyPr>
          <a:lstStyle/>
          <a:p>
            <a:pPr marL="643890" indent="-631825">
              <a:lnSpc>
                <a:spcPct val="100000"/>
              </a:lnSpc>
              <a:spcBef>
                <a:spcPts val="1145"/>
              </a:spcBef>
              <a:buAutoNum type="arabicPeriod"/>
              <a:tabLst>
                <a:tab pos="643255" algn="l"/>
                <a:tab pos="644525" algn="l"/>
              </a:tabLst>
            </a:pPr>
            <a:r>
              <a:rPr sz="1800" b="1" spc="-5" dirty="0">
                <a:latin typeface="Carlito"/>
                <a:cs typeface="Carlito"/>
              </a:rPr>
              <a:t>Project</a:t>
            </a:r>
            <a:r>
              <a:rPr sz="1800" b="1" spc="-15" dirty="0">
                <a:latin typeface="Carlito"/>
                <a:cs typeface="Carlito"/>
              </a:rPr>
              <a:t> </a:t>
            </a:r>
            <a:r>
              <a:rPr sz="1800" b="1" spc="-5" dirty="0">
                <a:latin typeface="Carlito"/>
                <a:cs typeface="Carlito"/>
              </a:rPr>
              <a:t>Definition</a:t>
            </a:r>
            <a:endParaRPr sz="1800" dirty="0">
              <a:latin typeface="Carlito"/>
              <a:cs typeface="Carlito"/>
            </a:endParaRPr>
          </a:p>
          <a:p>
            <a:pPr marL="643890" indent="-631825">
              <a:lnSpc>
                <a:spcPct val="100000"/>
              </a:lnSpc>
              <a:spcBef>
                <a:spcPts val="1040"/>
              </a:spcBef>
              <a:buAutoNum type="arabicPeriod"/>
              <a:tabLst>
                <a:tab pos="643255" algn="l"/>
                <a:tab pos="644525" algn="l"/>
              </a:tabLst>
            </a:pPr>
            <a:r>
              <a:rPr sz="1800" b="1" spc="-5" dirty="0">
                <a:latin typeface="Carlito"/>
                <a:cs typeface="Carlito"/>
              </a:rPr>
              <a:t>Project</a:t>
            </a:r>
            <a:r>
              <a:rPr sz="1800" b="1" spc="-15" dirty="0">
                <a:latin typeface="Carlito"/>
                <a:cs typeface="Carlito"/>
              </a:rPr>
              <a:t> </a:t>
            </a:r>
            <a:r>
              <a:rPr sz="1800" b="1" spc="-10" dirty="0">
                <a:latin typeface="Carlito"/>
                <a:cs typeface="Carlito"/>
              </a:rPr>
              <a:t>Deliverables</a:t>
            </a:r>
            <a:endParaRPr sz="1800" dirty="0">
              <a:latin typeface="Carlito"/>
              <a:cs typeface="Carlito"/>
            </a:endParaRPr>
          </a:p>
          <a:p>
            <a:pPr marL="643890" indent="-631825">
              <a:lnSpc>
                <a:spcPct val="100000"/>
              </a:lnSpc>
              <a:spcBef>
                <a:spcPts val="1035"/>
              </a:spcBef>
              <a:buAutoNum type="arabicPeriod"/>
              <a:tabLst>
                <a:tab pos="643255" algn="l"/>
                <a:tab pos="644525" algn="l"/>
              </a:tabLst>
            </a:pPr>
            <a:r>
              <a:rPr sz="1800" b="1" spc="-5" dirty="0">
                <a:latin typeface="Carlito"/>
                <a:cs typeface="Carlito"/>
              </a:rPr>
              <a:t>Project Milestones </a:t>
            </a:r>
            <a:r>
              <a:rPr sz="1800" b="1" dirty="0">
                <a:latin typeface="Carlito"/>
                <a:cs typeface="Carlito"/>
              </a:rPr>
              <a:t>&amp;</a:t>
            </a:r>
            <a:r>
              <a:rPr sz="1800" b="1" spc="-60" dirty="0">
                <a:latin typeface="Carlito"/>
                <a:cs typeface="Carlito"/>
              </a:rPr>
              <a:t> </a:t>
            </a:r>
            <a:r>
              <a:rPr sz="1800" b="1" spc="-35" dirty="0">
                <a:latin typeface="Carlito"/>
                <a:cs typeface="Carlito"/>
              </a:rPr>
              <a:t>Tasks</a:t>
            </a:r>
            <a:endParaRPr sz="1800" dirty="0">
              <a:latin typeface="Carlito"/>
              <a:cs typeface="Carlito"/>
            </a:endParaRPr>
          </a:p>
          <a:p>
            <a:pPr marL="643890" indent="-631825">
              <a:lnSpc>
                <a:spcPct val="100000"/>
              </a:lnSpc>
              <a:spcBef>
                <a:spcPts val="1045"/>
              </a:spcBef>
              <a:buAutoNum type="arabicPeriod"/>
              <a:tabLst>
                <a:tab pos="643255" algn="l"/>
                <a:tab pos="644525" algn="l"/>
              </a:tabLst>
            </a:pPr>
            <a:r>
              <a:rPr sz="1800" b="1" spc="-5" dirty="0">
                <a:latin typeface="Carlito"/>
                <a:cs typeface="Carlito"/>
              </a:rPr>
              <a:t>Project</a:t>
            </a:r>
            <a:r>
              <a:rPr sz="1800" b="1" spc="-15" dirty="0">
                <a:latin typeface="Carlito"/>
                <a:cs typeface="Carlito"/>
              </a:rPr>
              <a:t> </a:t>
            </a:r>
            <a:r>
              <a:rPr sz="1800" b="1" spc="-10" dirty="0">
                <a:latin typeface="Carlito"/>
                <a:cs typeface="Carlito"/>
              </a:rPr>
              <a:t>Environment</a:t>
            </a:r>
            <a:endParaRPr sz="1800" dirty="0">
              <a:latin typeface="Carlito"/>
              <a:cs typeface="Carlito"/>
            </a:endParaRPr>
          </a:p>
          <a:p>
            <a:pPr marL="643890" indent="-631825">
              <a:lnSpc>
                <a:spcPct val="100000"/>
              </a:lnSpc>
              <a:spcBef>
                <a:spcPts val="1045"/>
              </a:spcBef>
              <a:buAutoNum type="arabicPeriod"/>
              <a:tabLst>
                <a:tab pos="643255" algn="l"/>
                <a:tab pos="644525" algn="l"/>
              </a:tabLst>
            </a:pPr>
            <a:r>
              <a:rPr sz="1800" b="1" spc="-35" dirty="0">
                <a:latin typeface="Carlito"/>
                <a:cs typeface="Carlito"/>
              </a:rPr>
              <a:t>Tools</a:t>
            </a:r>
            <a:endParaRPr sz="1800" dirty="0">
              <a:latin typeface="Carlito"/>
              <a:cs typeface="Carlito"/>
            </a:endParaRPr>
          </a:p>
          <a:p>
            <a:pPr marL="643890" indent="-631825">
              <a:lnSpc>
                <a:spcPct val="100000"/>
              </a:lnSpc>
              <a:spcBef>
                <a:spcPts val="1030"/>
              </a:spcBef>
              <a:buAutoNum type="arabicPeriod"/>
              <a:tabLst>
                <a:tab pos="643255" algn="l"/>
                <a:tab pos="644525" algn="l"/>
              </a:tabLst>
            </a:pPr>
            <a:r>
              <a:rPr sz="1800" b="1" spc="-5" dirty="0">
                <a:latin typeface="Carlito"/>
                <a:cs typeface="Carlito"/>
              </a:rPr>
              <a:t>Project</a:t>
            </a:r>
            <a:r>
              <a:rPr sz="1800" b="1" spc="-15" dirty="0">
                <a:latin typeface="Carlito"/>
                <a:cs typeface="Carlito"/>
              </a:rPr>
              <a:t> </a:t>
            </a:r>
            <a:r>
              <a:rPr sz="1800" b="1" dirty="0">
                <a:latin typeface="Carlito"/>
                <a:cs typeface="Carlito"/>
              </a:rPr>
              <a:t>Design</a:t>
            </a:r>
            <a:endParaRPr lang="en-US" sz="1800" b="1" dirty="0">
              <a:latin typeface="Carlito"/>
              <a:cs typeface="Carlito"/>
            </a:endParaRPr>
          </a:p>
          <a:p>
            <a:pPr marL="643890" indent="-631825">
              <a:lnSpc>
                <a:spcPct val="100000"/>
              </a:lnSpc>
              <a:spcBef>
                <a:spcPts val="1035"/>
              </a:spcBef>
              <a:buAutoNum type="arabicPeriod"/>
              <a:tabLst>
                <a:tab pos="643255" algn="l"/>
                <a:tab pos="644525" algn="l"/>
              </a:tabLst>
            </a:pPr>
            <a:r>
              <a:rPr lang="en-US" b="1" dirty="0">
                <a:latin typeface="Carlito"/>
                <a:cs typeface="Carlito"/>
              </a:rPr>
              <a:t>Gantt Chart</a:t>
            </a:r>
            <a:endParaRPr sz="1800" dirty="0">
              <a:latin typeface="Carlito"/>
              <a:cs typeface="Carlito"/>
            </a:endParaRPr>
          </a:p>
          <a:p>
            <a:pPr marL="643890" indent="-631825">
              <a:lnSpc>
                <a:spcPct val="100000"/>
              </a:lnSpc>
              <a:spcBef>
                <a:spcPts val="1040"/>
              </a:spcBef>
              <a:buAutoNum type="arabicPeriod"/>
              <a:tabLst>
                <a:tab pos="643255" algn="l"/>
                <a:tab pos="644525" algn="l"/>
              </a:tabLst>
            </a:pPr>
            <a:r>
              <a:rPr lang="en-US" sz="1800" b="1" dirty="0">
                <a:latin typeface="Carlito"/>
                <a:cs typeface="Carlito"/>
              </a:rPr>
              <a:t>Project Execution</a:t>
            </a:r>
          </a:p>
          <a:p>
            <a:pPr marL="643890" indent="-631825">
              <a:lnSpc>
                <a:spcPct val="100000"/>
              </a:lnSpc>
              <a:spcBef>
                <a:spcPts val="1035"/>
              </a:spcBef>
              <a:buAutoNum type="arabicPeriod"/>
              <a:tabLst>
                <a:tab pos="643255" algn="l"/>
                <a:tab pos="644525" algn="l"/>
              </a:tabLst>
            </a:pPr>
            <a:r>
              <a:rPr sz="1800" b="1" spc="-5" dirty="0">
                <a:latin typeface="Carlito"/>
                <a:cs typeface="Carlito"/>
              </a:rPr>
              <a:t>Milestone Feedback </a:t>
            </a:r>
            <a:r>
              <a:rPr sz="1800" b="1" dirty="0">
                <a:latin typeface="Carlito"/>
                <a:cs typeface="Carlito"/>
              </a:rPr>
              <a:t>&amp; </a:t>
            </a:r>
            <a:r>
              <a:rPr sz="1800" b="1" spc="-5" dirty="0">
                <a:latin typeface="Carlito"/>
                <a:cs typeface="Carlito"/>
              </a:rPr>
              <a:t>Action</a:t>
            </a:r>
            <a:r>
              <a:rPr sz="1800" b="1" spc="-160" dirty="0">
                <a:latin typeface="Carlito"/>
                <a:cs typeface="Carlito"/>
              </a:rPr>
              <a:t> </a:t>
            </a:r>
            <a:r>
              <a:rPr sz="1800" b="1" spc="-40" dirty="0">
                <a:latin typeface="Carlito"/>
                <a:cs typeface="Carlito"/>
              </a:rPr>
              <a:t>Taken</a:t>
            </a:r>
            <a:endParaRPr sz="1800" dirty="0">
              <a:latin typeface="Carlito"/>
              <a:cs typeface="Carlito"/>
            </a:endParaRPr>
          </a:p>
          <a:p>
            <a:pPr marL="643890" indent="-631825">
              <a:lnSpc>
                <a:spcPct val="100000"/>
              </a:lnSpc>
              <a:spcBef>
                <a:spcPts val="1045"/>
              </a:spcBef>
              <a:buAutoNum type="arabicPeriod"/>
              <a:tabLst>
                <a:tab pos="643255" algn="l"/>
                <a:tab pos="644525" algn="l"/>
              </a:tabLst>
            </a:pPr>
            <a:r>
              <a:rPr sz="1800" b="1" spc="-5" dirty="0">
                <a:latin typeface="Carlito"/>
                <a:cs typeface="Carlito"/>
              </a:rPr>
              <a:t>Proposed</a:t>
            </a:r>
            <a:r>
              <a:rPr sz="1800" b="1" spc="-40" dirty="0">
                <a:latin typeface="Carlito"/>
                <a:cs typeface="Carlito"/>
              </a:rPr>
              <a:t> </a:t>
            </a:r>
            <a:r>
              <a:rPr sz="1800" b="1" spc="-10" dirty="0">
                <a:latin typeface="Carlito"/>
                <a:cs typeface="Carlito"/>
              </a:rPr>
              <a:t>Improvements</a:t>
            </a:r>
            <a:endParaRPr sz="1800" dirty="0">
              <a:latin typeface="Carlito"/>
              <a:cs typeface="Carlito"/>
            </a:endParaRPr>
          </a:p>
        </p:txBody>
      </p:sp>
      <p:sp>
        <p:nvSpPr>
          <p:cNvPr id="3" name="object 3"/>
          <p:cNvSpPr txBox="1">
            <a:spLocks noGrp="1"/>
          </p:cNvSpPr>
          <p:nvPr>
            <p:ph type="title"/>
          </p:nvPr>
        </p:nvSpPr>
        <p:spPr>
          <a:xfrm>
            <a:off x="113792" y="429005"/>
            <a:ext cx="1449070"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Arial"/>
                <a:cs typeface="Arial"/>
              </a:rPr>
              <a:t>Contents</a:t>
            </a:r>
            <a:endParaRPr sz="2800">
              <a:latin typeface="Arial"/>
              <a:cs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3583940"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Arial"/>
                <a:cs typeface="Arial"/>
              </a:rPr>
              <a:t>2. Project</a:t>
            </a:r>
            <a:r>
              <a:rPr sz="2800" dirty="0">
                <a:solidFill>
                  <a:srgbClr val="FFFFFF"/>
                </a:solidFill>
                <a:latin typeface="Arial"/>
                <a:cs typeface="Arial"/>
              </a:rPr>
              <a:t> </a:t>
            </a:r>
            <a:r>
              <a:rPr sz="2800" spc="-5" dirty="0">
                <a:solidFill>
                  <a:srgbClr val="FFFFFF"/>
                </a:solidFill>
                <a:latin typeface="Arial"/>
                <a:cs typeface="Arial"/>
              </a:rPr>
              <a:t>Deliverables</a:t>
            </a:r>
            <a:endParaRPr sz="2800" dirty="0">
              <a:latin typeface="Arial"/>
              <a:cs typeface="Arial"/>
            </a:endParaRPr>
          </a:p>
        </p:txBody>
      </p:sp>
      <p:grpSp>
        <p:nvGrpSpPr>
          <p:cNvPr id="3" name="object 3"/>
          <p:cNvGrpSpPr/>
          <p:nvPr/>
        </p:nvGrpSpPr>
        <p:grpSpPr>
          <a:xfrm>
            <a:off x="-56993" y="1066800"/>
            <a:ext cx="8982710" cy="5651500"/>
            <a:chOff x="15240" y="1147572"/>
            <a:chExt cx="8982710" cy="5651500"/>
          </a:xfrm>
        </p:grpSpPr>
        <p:sp>
          <p:nvSpPr>
            <p:cNvPr id="4" name="object 4"/>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240" y="1147572"/>
              <a:ext cx="4433316" cy="369112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dirty="0"/>
            </a:p>
          </p:txBody>
        </p:sp>
        <p:sp>
          <p:nvSpPr>
            <p:cNvPr id="7" name="object 7"/>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sp>
        <p:nvSpPr>
          <p:cNvPr id="9" name="TextBox 8"/>
          <p:cNvSpPr txBox="1"/>
          <p:nvPr/>
        </p:nvSpPr>
        <p:spPr>
          <a:xfrm>
            <a:off x="35971" y="1214730"/>
            <a:ext cx="7162800" cy="646331"/>
          </a:xfrm>
          <a:prstGeom prst="rect">
            <a:avLst/>
          </a:prstGeom>
          <a:noFill/>
        </p:spPr>
        <p:txBody>
          <a:bodyPr wrap="square" rtlCol="0">
            <a:spAutoFit/>
          </a:bodyPr>
          <a:lstStyle/>
          <a:p>
            <a:pPr marL="285750" lvl="2" indent="-285750">
              <a:buFont typeface="Wingdings" panose="05000000000000000000" pitchFamily="2" charset="2"/>
              <a:buChar char="q"/>
            </a:pPr>
            <a:r>
              <a:rPr lang="en-US" b="1" dirty="0"/>
              <a:t>Compatibility testing</a:t>
            </a:r>
            <a:endParaRPr lang="en-US" dirty="0"/>
          </a:p>
          <a:p>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826210200"/>
              </p:ext>
            </p:extLst>
          </p:nvPr>
        </p:nvGraphicFramePr>
        <p:xfrm>
          <a:off x="304800" y="3124200"/>
          <a:ext cx="7924800" cy="3585464"/>
        </p:xfrm>
        <a:graphic>
          <a:graphicData uri="http://schemas.openxmlformats.org/drawingml/2006/table">
            <a:tbl>
              <a:tblPr bandRow="1">
                <a:tableStyleId>{5C22544A-7EE6-4342-B048-85BDC9FD1C3A}</a:tableStyleId>
              </a:tblPr>
              <a:tblGrid>
                <a:gridCol w="7924800">
                  <a:extLst>
                    <a:ext uri="{9D8B030D-6E8A-4147-A177-3AD203B41FA5}">
                      <a16:colId xmlns:a16="http://schemas.microsoft.com/office/drawing/2014/main" val="20000"/>
                    </a:ext>
                  </a:extLst>
                </a:gridCol>
              </a:tblGrid>
              <a:tr h="3276601">
                <a:tc>
                  <a:txBody>
                    <a:bodyPr/>
                    <a:lstStyle/>
                    <a:p>
                      <a:pPr marL="0" marR="0">
                        <a:lnSpc>
                          <a:spcPct val="107000"/>
                        </a:lnSpc>
                        <a:spcBef>
                          <a:spcPts val="0"/>
                        </a:spcBef>
                        <a:spcAft>
                          <a:spcPts val="600"/>
                        </a:spcAft>
                      </a:pPr>
                      <a:r>
                        <a:rPr lang="en-US" sz="800" dirty="0">
                          <a:effectLst/>
                        </a:rPr>
                        <a:t>Evidence </a:t>
                      </a:r>
                    </a:p>
                    <a:p>
                      <a:pPr marL="0" marR="0">
                        <a:lnSpc>
                          <a:spcPct val="107000"/>
                        </a:lnSpc>
                        <a:spcBef>
                          <a:spcPts val="0"/>
                        </a:spcBef>
                        <a:spcAft>
                          <a:spcPts val="800"/>
                        </a:spcAft>
                      </a:pPr>
                      <a:r>
                        <a:rPr lang="en-US" sz="800" dirty="0">
                          <a:effectLst/>
                        </a:rPr>
                        <a:t> </a:t>
                      </a:r>
                    </a:p>
                    <a:p>
                      <a:pPr marL="0" marR="0">
                        <a:lnSpc>
                          <a:spcPct val="107000"/>
                        </a:lnSpc>
                        <a:spcBef>
                          <a:spcPts val="0"/>
                        </a:spcBef>
                        <a:spcAft>
                          <a:spcPts val="800"/>
                        </a:spcAft>
                      </a:pPr>
                      <a:r>
                        <a:rPr lang="en-US" sz="800" dirty="0">
                          <a:effectLst/>
                        </a:rPr>
                        <a:t> </a:t>
                      </a:r>
                    </a:p>
                    <a:p>
                      <a:pPr marL="0" marR="0">
                        <a:lnSpc>
                          <a:spcPct val="107000"/>
                        </a:lnSpc>
                        <a:spcBef>
                          <a:spcPts val="0"/>
                        </a:spcBef>
                        <a:spcAft>
                          <a:spcPts val="800"/>
                        </a:spcAft>
                      </a:pPr>
                      <a:r>
                        <a:rPr lang="en-US" sz="800" dirty="0">
                          <a:effectLst/>
                        </a:rPr>
                        <a:t> </a:t>
                      </a:r>
                    </a:p>
                    <a:p>
                      <a:pPr marL="0" marR="0">
                        <a:lnSpc>
                          <a:spcPct val="107000"/>
                        </a:lnSpc>
                        <a:spcBef>
                          <a:spcPts val="0"/>
                        </a:spcBef>
                        <a:spcAft>
                          <a:spcPts val="800"/>
                        </a:spcAft>
                      </a:pPr>
                      <a:r>
                        <a:rPr lang="en-US" sz="800" dirty="0">
                          <a:effectLst/>
                        </a:rPr>
                        <a:t> </a:t>
                      </a:r>
                    </a:p>
                    <a:p>
                      <a:pPr marL="0" marR="0">
                        <a:lnSpc>
                          <a:spcPct val="107000"/>
                        </a:lnSpc>
                        <a:spcBef>
                          <a:spcPts val="0"/>
                        </a:spcBef>
                        <a:spcAft>
                          <a:spcPts val="800"/>
                        </a:spcAft>
                      </a:pPr>
                      <a:r>
                        <a:rPr lang="en-US" sz="800" dirty="0">
                          <a:effectLst/>
                        </a:rPr>
                        <a:t> </a:t>
                      </a:r>
                    </a:p>
                    <a:p>
                      <a:pPr marL="0" marR="0">
                        <a:lnSpc>
                          <a:spcPct val="107000"/>
                        </a:lnSpc>
                        <a:spcBef>
                          <a:spcPts val="0"/>
                        </a:spcBef>
                        <a:spcAft>
                          <a:spcPts val="800"/>
                        </a:spcAft>
                      </a:pPr>
                      <a:r>
                        <a:rPr lang="en-US" sz="800" dirty="0">
                          <a:effectLst/>
                        </a:rPr>
                        <a:t> </a:t>
                      </a:r>
                    </a:p>
                    <a:p>
                      <a:pPr marL="0" marR="0">
                        <a:lnSpc>
                          <a:spcPct val="107000"/>
                        </a:lnSpc>
                        <a:spcBef>
                          <a:spcPts val="0"/>
                        </a:spcBef>
                        <a:spcAft>
                          <a:spcPts val="800"/>
                        </a:spcAft>
                      </a:pPr>
                      <a:r>
                        <a:rPr lang="en-US" sz="800" dirty="0">
                          <a:effectLst/>
                        </a:rPr>
                        <a:t> </a:t>
                      </a:r>
                    </a:p>
                    <a:p>
                      <a:pPr marL="0" marR="0">
                        <a:lnSpc>
                          <a:spcPct val="107000"/>
                        </a:lnSpc>
                        <a:spcBef>
                          <a:spcPts val="0"/>
                        </a:spcBef>
                        <a:spcAft>
                          <a:spcPts val="800"/>
                        </a:spcAft>
                      </a:pPr>
                      <a:r>
                        <a:rPr lang="en-US" sz="800" dirty="0">
                          <a:effectLst/>
                        </a:rPr>
                        <a:t> </a:t>
                      </a:r>
                    </a:p>
                    <a:p>
                      <a:pPr marL="0" marR="0">
                        <a:lnSpc>
                          <a:spcPct val="107000"/>
                        </a:lnSpc>
                        <a:spcBef>
                          <a:spcPts val="0"/>
                        </a:spcBef>
                        <a:spcAft>
                          <a:spcPts val="800"/>
                        </a:spcAft>
                      </a:pPr>
                      <a:r>
                        <a:rPr lang="en-US" sz="800" dirty="0">
                          <a:effectLst/>
                        </a:rPr>
                        <a:t> </a:t>
                      </a:r>
                    </a:p>
                    <a:p>
                      <a:pPr marL="0" marR="0">
                        <a:lnSpc>
                          <a:spcPct val="107000"/>
                        </a:lnSpc>
                        <a:spcBef>
                          <a:spcPts val="0"/>
                        </a:spcBef>
                        <a:spcAft>
                          <a:spcPts val="800"/>
                        </a:spcAft>
                      </a:pPr>
                      <a:r>
                        <a:rPr lang="en-US" sz="800" dirty="0">
                          <a:effectLst/>
                        </a:rPr>
                        <a:t> </a:t>
                      </a:r>
                    </a:p>
                    <a:p>
                      <a:pPr marL="0" marR="0">
                        <a:lnSpc>
                          <a:spcPct val="107000"/>
                        </a:lnSpc>
                        <a:spcBef>
                          <a:spcPts val="0"/>
                        </a:spcBef>
                        <a:spcAft>
                          <a:spcPts val="800"/>
                        </a:spcAft>
                      </a:pPr>
                      <a:r>
                        <a:rPr lang="en-US" sz="800" dirty="0">
                          <a:effectLst/>
                        </a:rPr>
                        <a:t> </a:t>
                      </a:r>
                    </a:p>
                    <a:p>
                      <a:pPr marL="0" marR="0">
                        <a:lnSpc>
                          <a:spcPct val="107000"/>
                        </a:lnSpc>
                        <a:spcBef>
                          <a:spcPts val="0"/>
                        </a:spcBef>
                        <a:spcAft>
                          <a:spcPts val="800"/>
                        </a:spcAft>
                      </a:pPr>
                      <a:r>
                        <a:rPr lang="en-US" sz="800" dirty="0">
                          <a:effectLst/>
                        </a:rPr>
                        <a:t> </a:t>
                      </a:r>
                    </a:p>
                    <a:p>
                      <a:pPr marL="0" marR="0">
                        <a:lnSpc>
                          <a:spcPct val="107000"/>
                        </a:lnSpc>
                        <a:spcBef>
                          <a:spcPts val="0"/>
                        </a:spcBef>
                        <a:spcAft>
                          <a:spcPts val="800"/>
                        </a:spcAft>
                      </a:pPr>
                      <a:r>
                        <a:rPr lang="en-US" sz="800" dirty="0">
                          <a:effectLst/>
                        </a:rPr>
                        <a:t> </a:t>
                      </a:r>
                    </a:p>
                    <a:p>
                      <a:pPr marL="0" marR="0">
                        <a:lnSpc>
                          <a:spcPct val="107000"/>
                        </a:lnSpc>
                        <a:spcBef>
                          <a:spcPts val="0"/>
                        </a:spcBef>
                        <a:spcAft>
                          <a:spcPts val="800"/>
                        </a:spcAft>
                      </a:pPr>
                      <a:r>
                        <a:rPr lang="en-US" sz="800" dirty="0">
                          <a:effectLst/>
                        </a:rPr>
                        <a:t> </a:t>
                      </a:r>
                    </a:p>
                    <a:p>
                      <a:pPr marL="0" marR="0">
                        <a:lnSpc>
                          <a:spcPct val="107000"/>
                        </a:lnSpc>
                        <a:spcBef>
                          <a:spcPts val="0"/>
                        </a:spcBef>
                        <a:spcAft>
                          <a:spcPts val="600"/>
                        </a:spcAft>
                      </a:pPr>
                      <a:r>
                        <a:rPr lang="en-US" sz="800" dirty="0">
                          <a:effectLst/>
                        </a:rPr>
                        <a:t> </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23045" marR="23045" marT="0" marB="0"/>
                </a:tc>
                <a:extLst>
                  <a:ext uri="{0D108BD9-81ED-4DB2-BD59-A6C34878D82A}">
                    <a16:rowId xmlns:a16="http://schemas.microsoft.com/office/drawing/2014/main" val="10000"/>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838750234"/>
              </p:ext>
            </p:extLst>
          </p:nvPr>
        </p:nvGraphicFramePr>
        <p:xfrm>
          <a:off x="304800" y="1524000"/>
          <a:ext cx="7940041" cy="1625537"/>
        </p:xfrm>
        <a:graphic>
          <a:graphicData uri="http://schemas.openxmlformats.org/drawingml/2006/table">
            <a:tbl>
              <a:tblPr bandRow="1">
                <a:tableStyleId>{5C22544A-7EE6-4342-B048-85BDC9FD1C3A}</a:tableStyleId>
              </a:tblPr>
              <a:tblGrid>
                <a:gridCol w="727652">
                  <a:extLst>
                    <a:ext uri="{9D8B030D-6E8A-4147-A177-3AD203B41FA5}">
                      <a16:colId xmlns:a16="http://schemas.microsoft.com/office/drawing/2014/main" val="20000"/>
                    </a:ext>
                  </a:extLst>
                </a:gridCol>
                <a:gridCol w="530818">
                  <a:extLst>
                    <a:ext uri="{9D8B030D-6E8A-4147-A177-3AD203B41FA5}">
                      <a16:colId xmlns:a16="http://schemas.microsoft.com/office/drawing/2014/main" val="20001"/>
                    </a:ext>
                  </a:extLst>
                </a:gridCol>
                <a:gridCol w="842578">
                  <a:extLst>
                    <a:ext uri="{9D8B030D-6E8A-4147-A177-3AD203B41FA5}">
                      <a16:colId xmlns:a16="http://schemas.microsoft.com/office/drawing/2014/main" val="20002"/>
                    </a:ext>
                  </a:extLst>
                </a:gridCol>
                <a:gridCol w="1098462">
                  <a:extLst>
                    <a:ext uri="{9D8B030D-6E8A-4147-A177-3AD203B41FA5}">
                      <a16:colId xmlns:a16="http://schemas.microsoft.com/office/drawing/2014/main" val="20003"/>
                    </a:ext>
                  </a:extLst>
                </a:gridCol>
                <a:gridCol w="1004490">
                  <a:extLst>
                    <a:ext uri="{9D8B030D-6E8A-4147-A177-3AD203B41FA5}">
                      <a16:colId xmlns:a16="http://schemas.microsoft.com/office/drawing/2014/main" val="20004"/>
                    </a:ext>
                  </a:extLst>
                </a:gridCol>
                <a:gridCol w="1301011">
                  <a:extLst>
                    <a:ext uri="{9D8B030D-6E8A-4147-A177-3AD203B41FA5}">
                      <a16:colId xmlns:a16="http://schemas.microsoft.com/office/drawing/2014/main" val="20005"/>
                    </a:ext>
                  </a:extLst>
                </a:gridCol>
                <a:gridCol w="1014014">
                  <a:extLst>
                    <a:ext uri="{9D8B030D-6E8A-4147-A177-3AD203B41FA5}">
                      <a16:colId xmlns:a16="http://schemas.microsoft.com/office/drawing/2014/main" val="20006"/>
                    </a:ext>
                  </a:extLst>
                </a:gridCol>
                <a:gridCol w="685745">
                  <a:extLst>
                    <a:ext uri="{9D8B030D-6E8A-4147-A177-3AD203B41FA5}">
                      <a16:colId xmlns:a16="http://schemas.microsoft.com/office/drawing/2014/main" val="20007"/>
                    </a:ext>
                  </a:extLst>
                </a:gridCol>
                <a:gridCol w="735271">
                  <a:extLst>
                    <a:ext uri="{9D8B030D-6E8A-4147-A177-3AD203B41FA5}">
                      <a16:colId xmlns:a16="http://schemas.microsoft.com/office/drawing/2014/main" val="20008"/>
                    </a:ext>
                  </a:extLst>
                </a:gridCol>
              </a:tblGrid>
              <a:tr h="0">
                <a:tc>
                  <a:txBody>
                    <a:bodyPr/>
                    <a:lstStyle/>
                    <a:p>
                      <a:pPr marL="0" marR="0">
                        <a:lnSpc>
                          <a:spcPct val="107000"/>
                        </a:lnSpc>
                        <a:spcBef>
                          <a:spcPts val="0"/>
                        </a:spcBef>
                        <a:spcAft>
                          <a:spcPts val="600"/>
                        </a:spcAft>
                      </a:pPr>
                      <a:r>
                        <a:rPr lang="en-US" sz="1100" dirty="0">
                          <a:effectLst/>
                        </a:rPr>
                        <a:t>TS003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600"/>
                        </a:spcAft>
                      </a:pPr>
                      <a:r>
                        <a:rPr lang="en-US" sz="1100">
                          <a:effectLst/>
                        </a:rPr>
                        <a:t>TC003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600"/>
                        </a:spcAft>
                      </a:pPr>
                      <a:r>
                        <a:rPr lang="en-US" sz="1100">
                          <a:effectLst/>
                        </a:rPr>
                        <a:t>Check a consistent look and feel of the login page in Google Chrome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600"/>
                        </a:spcAft>
                      </a:pPr>
                      <a:r>
                        <a:rPr lang="en-US" sz="1100">
                          <a:effectLst/>
                        </a:rPr>
                        <a:t>Implementation of Meals on Wheels is completed with all webpages and navigation links and uploaded on local host server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500"/>
                        </a:spcBef>
                        <a:spcAft>
                          <a:spcPts val="800"/>
                        </a:spcAft>
                        <a:tabLst>
                          <a:tab pos="193675" algn="l"/>
                        </a:tabLst>
                      </a:pPr>
                      <a:r>
                        <a:rPr lang="en-US" sz="1100">
                          <a:effectLst/>
                        </a:rPr>
                        <a:t>1. Enter URL localhost:3000 on Google Chrome</a:t>
                      </a:r>
                    </a:p>
                    <a:p>
                      <a:pPr marL="0" marR="0">
                        <a:lnSpc>
                          <a:spcPct val="107000"/>
                        </a:lnSpc>
                        <a:spcBef>
                          <a:spcPts val="500"/>
                        </a:spcBef>
                        <a:spcAft>
                          <a:spcPts val="800"/>
                        </a:spcAft>
                        <a:tabLst>
                          <a:tab pos="193675" algn="l"/>
                        </a:tabLst>
                      </a:pPr>
                      <a:r>
                        <a:rPr lang="en-US" sz="1100">
                          <a:effectLst/>
                        </a:rPr>
                        <a:t>2.Clcik on login.</a:t>
                      </a:r>
                    </a:p>
                    <a:p>
                      <a:pPr marL="0" marR="0">
                        <a:lnSpc>
                          <a:spcPct val="107000"/>
                        </a:lnSpc>
                        <a:spcBef>
                          <a:spcPts val="0"/>
                        </a:spcBef>
                        <a:spcAft>
                          <a:spcPts val="60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600"/>
                        </a:spcAft>
                      </a:pPr>
                      <a:r>
                        <a:rPr lang="en-US" sz="1100">
                          <a:effectLst/>
                        </a:rPr>
                        <a:t>URL = localhost:3000/login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600"/>
                        </a:spcAft>
                      </a:pPr>
                      <a:r>
                        <a:rPr lang="en-US" sz="1100">
                          <a:effectLst/>
                        </a:rPr>
                        <a:t> </a:t>
                      </a:r>
                    </a:p>
                    <a:p>
                      <a:pPr marL="0" marR="0">
                        <a:lnSpc>
                          <a:spcPct val="107000"/>
                        </a:lnSpc>
                        <a:spcBef>
                          <a:spcPts val="0"/>
                        </a:spcBef>
                        <a:spcAft>
                          <a:spcPts val="600"/>
                        </a:spcAft>
                      </a:pPr>
                      <a:r>
                        <a:rPr lang="en-US" sz="1200">
                          <a:effectLst/>
                        </a:rPr>
                        <a:t>After testing login page maintain a consistent look and feel in Google Chrome.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600"/>
                        </a:spcAft>
                      </a:pPr>
                      <a:r>
                        <a:rPr lang="en-US" sz="1100">
                          <a:effectLst/>
                        </a:rPr>
                        <a:t> </a:t>
                      </a:r>
                    </a:p>
                    <a:p>
                      <a:pPr marL="0" marR="0">
                        <a:lnSpc>
                          <a:spcPct val="107000"/>
                        </a:lnSpc>
                        <a:spcBef>
                          <a:spcPts val="0"/>
                        </a:spcBef>
                        <a:spcAft>
                          <a:spcPts val="800"/>
                        </a:spcAft>
                      </a:pPr>
                      <a:r>
                        <a:rPr lang="en-US" sz="1100">
                          <a:effectLst/>
                        </a:rPr>
                        <a:t> </a:t>
                      </a:r>
                    </a:p>
                    <a:p>
                      <a:pPr marL="0" marR="0">
                        <a:lnSpc>
                          <a:spcPct val="107000"/>
                        </a:lnSpc>
                        <a:spcBef>
                          <a:spcPts val="0"/>
                        </a:spcBef>
                        <a:spcAft>
                          <a:spcPts val="800"/>
                        </a:spcAft>
                      </a:pPr>
                      <a:r>
                        <a:rPr lang="en-US" sz="1100">
                          <a:effectLst/>
                        </a:rPr>
                        <a:t>As Excepted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600"/>
                        </a:spcAft>
                      </a:pPr>
                      <a:r>
                        <a:rPr lang="en-US" sz="1100" dirty="0">
                          <a:effectLst/>
                        </a:rPr>
                        <a:t>Pass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bl>
          </a:graphicData>
        </a:graphic>
      </p:graphicFrame>
      <p:pic>
        <p:nvPicPr>
          <p:cNvPr id="13" name="image3.png"/>
          <p:cNvPicPr/>
          <p:nvPr/>
        </p:nvPicPr>
        <p:blipFill>
          <a:blip r:embed="rId4"/>
          <a:srcRect/>
          <a:stretch>
            <a:fillRect/>
          </a:stretch>
        </p:blipFill>
        <p:spPr>
          <a:xfrm>
            <a:off x="1752600" y="3511286"/>
            <a:ext cx="5151120" cy="2560320"/>
          </a:xfrm>
          <a:prstGeom prst="rect">
            <a:avLst/>
          </a:prstGeom>
          <a:ln/>
        </p:spPr>
      </p:pic>
    </p:spTree>
    <p:extLst>
      <p:ext uri="{BB962C8B-B14F-4D97-AF65-F5344CB8AC3E}">
        <p14:creationId xmlns:p14="http://schemas.microsoft.com/office/powerpoint/2010/main" val="8819002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3583940"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Arial"/>
                <a:cs typeface="Arial"/>
              </a:rPr>
              <a:t>2. Project</a:t>
            </a:r>
            <a:r>
              <a:rPr sz="2800" dirty="0">
                <a:solidFill>
                  <a:srgbClr val="FFFFFF"/>
                </a:solidFill>
                <a:latin typeface="Arial"/>
                <a:cs typeface="Arial"/>
              </a:rPr>
              <a:t> </a:t>
            </a:r>
            <a:r>
              <a:rPr sz="2800" spc="-5" dirty="0">
                <a:solidFill>
                  <a:srgbClr val="FFFFFF"/>
                </a:solidFill>
                <a:latin typeface="Arial"/>
                <a:cs typeface="Arial"/>
              </a:rPr>
              <a:t>Deliverables</a:t>
            </a:r>
            <a:endParaRPr sz="2800" dirty="0">
              <a:latin typeface="Arial"/>
              <a:cs typeface="Arial"/>
            </a:endParaRPr>
          </a:p>
        </p:txBody>
      </p:sp>
      <p:grpSp>
        <p:nvGrpSpPr>
          <p:cNvPr id="3" name="object 3"/>
          <p:cNvGrpSpPr/>
          <p:nvPr/>
        </p:nvGrpSpPr>
        <p:grpSpPr>
          <a:xfrm>
            <a:off x="-56993" y="1066800"/>
            <a:ext cx="8982710" cy="5651500"/>
            <a:chOff x="15240" y="1147572"/>
            <a:chExt cx="8982710" cy="5651500"/>
          </a:xfrm>
        </p:grpSpPr>
        <p:sp>
          <p:nvSpPr>
            <p:cNvPr id="4" name="object 4"/>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240" y="1147572"/>
              <a:ext cx="4433316" cy="369112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dirty="0"/>
            </a:p>
          </p:txBody>
        </p:sp>
        <p:sp>
          <p:nvSpPr>
            <p:cNvPr id="7" name="object 7"/>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sp>
        <p:nvSpPr>
          <p:cNvPr id="9" name="TextBox 8"/>
          <p:cNvSpPr txBox="1"/>
          <p:nvPr/>
        </p:nvSpPr>
        <p:spPr>
          <a:xfrm>
            <a:off x="113792" y="1219200"/>
            <a:ext cx="1334008" cy="369332"/>
          </a:xfrm>
          <a:prstGeom prst="rect">
            <a:avLst/>
          </a:prstGeom>
          <a:noFill/>
        </p:spPr>
        <p:txBody>
          <a:bodyPr wrap="square" rtlCol="0">
            <a:spAutoFit/>
          </a:bodyPr>
          <a:lstStyle/>
          <a:p>
            <a:r>
              <a:rPr lang="en-US" b="1" dirty="0" smtClean="0"/>
              <a:t>Gantt Chat</a:t>
            </a:r>
            <a:endParaRPr lang="en-US" b="1" dirty="0"/>
          </a:p>
        </p:txBody>
      </p:sp>
      <p:pic>
        <p:nvPicPr>
          <p:cNvPr id="11" name="Picture 10"/>
          <p:cNvPicPr/>
          <p:nvPr/>
        </p:nvPicPr>
        <p:blipFill>
          <a:blip r:embed="rId4"/>
          <a:stretch>
            <a:fillRect/>
          </a:stretch>
        </p:blipFill>
        <p:spPr>
          <a:xfrm>
            <a:off x="192532" y="1693156"/>
            <a:ext cx="8418068" cy="4479044"/>
          </a:xfrm>
          <a:prstGeom prst="rect">
            <a:avLst/>
          </a:prstGeom>
          <a:ln>
            <a:solidFill>
              <a:schemeClr val="tx1"/>
            </a:solidFill>
          </a:ln>
        </p:spPr>
      </p:pic>
    </p:spTree>
    <p:extLst>
      <p:ext uri="{BB962C8B-B14F-4D97-AF65-F5344CB8AC3E}">
        <p14:creationId xmlns:p14="http://schemas.microsoft.com/office/powerpoint/2010/main" val="23505604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3583940"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Arial"/>
                <a:cs typeface="Arial"/>
              </a:rPr>
              <a:t>2. Project</a:t>
            </a:r>
            <a:r>
              <a:rPr sz="2800" dirty="0">
                <a:solidFill>
                  <a:srgbClr val="FFFFFF"/>
                </a:solidFill>
                <a:latin typeface="Arial"/>
                <a:cs typeface="Arial"/>
              </a:rPr>
              <a:t> </a:t>
            </a:r>
            <a:r>
              <a:rPr sz="2800" spc="-5" dirty="0">
                <a:solidFill>
                  <a:srgbClr val="FFFFFF"/>
                </a:solidFill>
                <a:latin typeface="Arial"/>
                <a:cs typeface="Arial"/>
              </a:rPr>
              <a:t>Deliverables</a:t>
            </a:r>
            <a:endParaRPr sz="2800" dirty="0">
              <a:latin typeface="Arial"/>
              <a:cs typeface="Arial"/>
            </a:endParaRPr>
          </a:p>
        </p:txBody>
      </p:sp>
      <p:grpSp>
        <p:nvGrpSpPr>
          <p:cNvPr id="3" name="object 3"/>
          <p:cNvGrpSpPr/>
          <p:nvPr/>
        </p:nvGrpSpPr>
        <p:grpSpPr>
          <a:xfrm>
            <a:off x="-56993" y="1066800"/>
            <a:ext cx="8982710" cy="5651500"/>
            <a:chOff x="15240" y="1147572"/>
            <a:chExt cx="8982710" cy="5651500"/>
          </a:xfrm>
        </p:grpSpPr>
        <p:sp>
          <p:nvSpPr>
            <p:cNvPr id="4" name="object 4"/>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240" y="1147572"/>
              <a:ext cx="4433316" cy="369112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dirty="0"/>
            </a:p>
          </p:txBody>
        </p:sp>
        <p:sp>
          <p:nvSpPr>
            <p:cNvPr id="7" name="object 7"/>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sp>
        <p:nvSpPr>
          <p:cNvPr id="9" name="TextBox 8"/>
          <p:cNvSpPr txBox="1"/>
          <p:nvPr/>
        </p:nvSpPr>
        <p:spPr>
          <a:xfrm>
            <a:off x="113792" y="1219200"/>
            <a:ext cx="1334008" cy="369332"/>
          </a:xfrm>
          <a:prstGeom prst="rect">
            <a:avLst/>
          </a:prstGeom>
          <a:noFill/>
        </p:spPr>
        <p:txBody>
          <a:bodyPr wrap="square" rtlCol="0">
            <a:spAutoFit/>
          </a:bodyPr>
          <a:lstStyle/>
          <a:p>
            <a:r>
              <a:rPr lang="en-US" b="1" dirty="0" smtClean="0"/>
              <a:t>Schedule</a:t>
            </a:r>
            <a:endParaRPr lang="en-US" b="1" dirty="0"/>
          </a:p>
        </p:txBody>
      </p:sp>
      <p:pic>
        <p:nvPicPr>
          <p:cNvPr id="10" name="Picture 9"/>
          <p:cNvPicPr/>
          <p:nvPr/>
        </p:nvPicPr>
        <p:blipFill>
          <a:blip r:embed="rId4"/>
          <a:stretch>
            <a:fillRect/>
          </a:stretch>
        </p:blipFill>
        <p:spPr>
          <a:xfrm>
            <a:off x="1447800" y="1477833"/>
            <a:ext cx="3733800" cy="4999167"/>
          </a:xfrm>
          <a:prstGeom prst="rect">
            <a:avLst/>
          </a:prstGeom>
        </p:spPr>
      </p:pic>
    </p:spTree>
    <p:extLst>
      <p:ext uri="{BB962C8B-B14F-4D97-AF65-F5344CB8AC3E}">
        <p14:creationId xmlns:p14="http://schemas.microsoft.com/office/powerpoint/2010/main" val="5245897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4664075"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Arial"/>
                <a:cs typeface="Arial"/>
              </a:rPr>
              <a:t>3. Project Milestones &amp;</a:t>
            </a:r>
            <a:r>
              <a:rPr sz="2800" spc="-20" dirty="0">
                <a:solidFill>
                  <a:srgbClr val="FFFFFF"/>
                </a:solidFill>
                <a:latin typeface="Arial"/>
                <a:cs typeface="Arial"/>
              </a:rPr>
              <a:t> </a:t>
            </a:r>
            <a:r>
              <a:rPr sz="2800" spc="-70" dirty="0">
                <a:solidFill>
                  <a:srgbClr val="FFFFFF"/>
                </a:solidFill>
                <a:latin typeface="Arial"/>
                <a:cs typeface="Arial"/>
              </a:rPr>
              <a:t>Tasks</a:t>
            </a:r>
            <a:endParaRPr sz="2800" dirty="0">
              <a:latin typeface="Arial"/>
              <a:cs typeface="Arial"/>
            </a:endParaRPr>
          </a:p>
        </p:txBody>
      </p:sp>
      <p:graphicFrame>
        <p:nvGraphicFramePr>
          <p:cNvPr id="3" name="object 3"/>
          <p:cNvGraphicFramePr>
            <a:graphicFrameLocks noGrp="1"/>
          </p:cNvGraphicFramePr>
          <p:nvPr>
            <p:extLst>
              <p:ext uri="{D42A27DB-BD31-4B8C-83A1-F6EECF244321}">
                <p14:modId xmlns:p14="http://schemas.microsoft.com/office/powerpoint/2010/main" val="1550937595"/>
              </p:ext>
            </p:extLst>
          </p:nvPr>
        </p:nvGraphicFramePr>
        <p:xfrm>
          <a:off x="178307" y="1095755"/>
          <a:ext cx="8490585" cy="3855741"/>
        </p:xfrm>
        <a:graphic>
          <a:graphicData uri="http://schemas.openxmlformats.org/drawingml/2006/table">
            <a:tbl>
              <a:tblPr firstRow="1" bandRow="1">
                <a:tableStyleId>{2D5ABB26-0587-4C30-8999-92F81FD0307C}</a:tableStyleId>
              </a:tblPr>
              <a:tblGrid>
                <a:gridCol w="1042035">
                  <a:extLst>
                    <a:ext uri="{9D8B030D-6E8A-4147-A177-3AD203B41FA5}">
                      <a16:colId xmlns:a16="http://schemas.microsoft.com/office/drawing/2014/main" val="20000"/>
                    </a:ext>
                  </a:extLst>
                </a:gridCol>
                <a:gridCol w="5864860">
                  <a:extLst>
                    <a:ext uri="{9D8B030D-6E8A-4147-A177-3AD203B41FA5}">
                      <a16:colId xmlns:a16="http://schemas.microsoft.com/office/drawing/2014/main" val="20001"/>
                    </a:ext>
                  </a:extLst>
                </a:gridCol>
                <a:gridCol w="1583690">
                  <a:extLst>
                    <a:ext uri="{9D8B030D-6E8A-4147-A177-3AD203B41FA5}">
                      <a16:colId xmlns:a16="http://schemas.microsoft.com/office/drawing/2014/main" val="20002"/>
                    </a:ext>
                  </a:extLst>
                </a:gridCol>
              </a:tblGrid>
              <a:tr h="902957">
                <a:tc>
                  <a:txBody>
                    <a:bodyPr/>
                    <a:lstStyle/>
                    <a:p>
                      <a:pPr marL="183515">
                        <a:lnSpc>
                          <a:spcPct val="100000"/>
                        </a:lnSpc>
                        <a:spcBef>
                          <a:spcPts val="1000"/>
                        </a:spcBef>
                      </a:pPr>
                      <a:r>
                        <a:rPr sz="1800" b="1" spc="-5" dirty="0">
                          <a:solidFill>
                            <a:srgbClr val="FFFFFF"/>
                          </a:solidFill>
                          <a:latin typeface="Carlito"/>
                          <a:cs typeface="Carlito"/>
                        </a:rPr>
                        <a:t>Project</a:t>
                      </a:r>
                      <a:endParaRPr sz="1800" dirty="0">
                        <a:latin typeface="Carlito"/>
                        <a:cs typeface="Carlito"/>
                      </a:endParaRPr>
                    </a:p>
                    <a:p>
                      <a:pPr marL="186690">
                        <a:lnSpc>
                          <a:spcPct val="100000"/>
                        </a:lnSpc>
                        <a:spcBef>
                          <a:spcPts val="5"/>
                        </a:spcBef>
                      </a:pPr>
                      <a:r>
                        <a:rPr sz="1800" b="1" spc="-35" dirty="0">
                          <a:solidFill>
                            <a:srgbClr val="FFFFFF"/>
                          </a:solidFill>
                          <a:latin typeface="Carlito"/>
                          <a:cs typeface="Carlito"/>
                        </a:rPr>
                        <a:t>Task</a:t>
                      </a:r>
                      <a:r>
                        <a:rPr sz="1800" b="1" spc="-110" dirty="0">
                          <a:solidFill>
                            <a:srgbClr val="FFFFFF"/>
                          </a:solidFill>
                          <a:latin typeface="Carlito"/>
                          <a:cs typeface="Carlito"/>
                        </a:rPr>
                        <a:t> </a:t>
                      </a:r>
                      <a:r>
                        <a:rPr sz="1800" b="1" dirty="0">
                          <a:solidFill>
                            <a:srgbClr val="FFFFFF"/>
                          </a:solidFill>
                          <a:latin typeface="Carlito"/>
                          <a:cs typeface="Carlito"/>
                        </a:rPr>
                        <a:t>ID</a:t>
                      </a:r>
                      <a:endParaRPr sz="1800" dirty="0">
                        <a:latin typeface="Carlito"/>
                        <a:cs typeface="Carlito"/>
                      </a:endParaRPr>
                    </a:p>
                  </a:txBody>
                  <a:tcPr marL="0" marR="0" marT="127000" marB="0">
                    <a:lnL w="9525">
                      <a:solidFill>
                        <a:srgbClr val="FFFFFF"/>
                      </a:solidFill>
                      <a:prstDash val="solid"/>
                    </a:lnL>
                    <a:lnR w="12700">
                      <a:solidFill>
                        <a:srgbClr val="FFFFFF"/>
                      </a:solidFill>
                      <a:prstDash val="solid"/>
                    </a:lnR>
                    <a:lnT w="9525">
                      <a:solidFill>
                        <a:srgbClr val="FFFFFF"/>
                      </a:solidFill>
                      <a:prstDash val="solid"/>
                    </a:lnT>
                    <a:lnB w="38100">
                      <a:solidFill>
                        <a:srgbClr val="FFFFFF"/>
                      </a:solidFill>
                      <a:prstDash val="solid"/>
                    </a:lnB>
                    <a:solidFill>
                      <a:srgbClr val="4F81BC"/>
                    </a:solidFill>
                  </a:tcPr>
                </a:tc>
                <a:tc>
                  <a:txBody>
                    <a:bodyPr/>
                    <a:lstStyle/>
                    <a:p>
                      <a:pPr>
                        <a:lnSpc>
                          <a:spcPct val="100000"/>
                        </a:lnSpc>
                        <a:spcBef>
                          <a:spcPts val="10"/>
                        </a:spcBef>
                      </a:pPr>
                      <a:endParaRPr sz="1800" dirty="0">
                        <a:latin typeface="Times New Roman"/>
                        <a:cs typeface="Times New Roman"/>
                      </a:endParaRPr>
                    </a:p>
                    <a:p>
                      <a:pPr algn="ctr">
                        <a:lnSpc>
                          <a:spcPct val="100000"/>
                        </a:lnSpc>
                        <a:spcBef>
                          <a:spcPts val="5"/>
                        </a:spcBef>
                      </a:pPr>
                      <a:r>
                        <a:rPr sz="1800" b="1" spc="-5" dirty="0">
                          <a:solidFill>
                            <a:srgbClr val="FFFFFF"/>
                          </a:solidFill>
                          <a:latin typeface="Carlito"/>
                          <a:cs typeface="Carlito"/>
                        </a:rPr>
                        <a:t>Project </a:t>
                      </a:r>
                      <a:r>
                        <a:rPr sz="1800" b="1" spc="-35" dirty="0">
                          <a:solidFill>
                            <a:srgbClr val="FFFFFF"/>
                          </a:solidFill>
                          <a:latin typeface="Carlito"/>
                          <a:cs typeface="Carlito"/>
                        </a:rPr>
                        <a:t>Task</a:t>
                      </a:r>
                      <a:r>
                        <a:rPr sz="1800" b="1" spc="-20" dirty="0">
                          <a:solidFill>
                            <a:srgbClr val="FFFFFF"/>
                          </a:solidFill>
                          <a:latin typeface="Carlito"/>
                          <a:cs typeface="Carlito"/>
                        </a:rPr>
                        <a:t> </a:t>
                      </a:r>
                      <a:r>
                        <a:rPr sz="1800" b="1" spc="-5" dirty="0">
                          <a:solidFill>
                            <a:srgbClr val="FFFFFF"/>
                          </a:solidFill>
                          <a:latin typeface="Carlito"/>
                          <a:cs typeface="Carlito"/>
                        </a:rPr>
                        <a:t>Description</a:t>
                      </a:r>
                      <a:endParaRPr sz="1800" dirty="0">
                        <a:latin typeface="Carlito"/>
                        <a:cs typeface="Carlito"/>
                      </a:endParaRPr>
                    </a:p>
                  </a:txBody>
                  <a:tcPr marL="0" marR="0" marT="1270" marB="0">
                    <a:lnL w="12700">
                      <a:solidFill>
                        <a:srgbClr val="FFFFFF"/>
                      </a:solidFill>
                      <a:prstDash val="solid"/>
                    </a:lnL>
                    <a:lnR w="12700">
                      <a:solidFill>
                        <a:srgbClr val="FFFFFF"/>
                      </a:solidFill>
                      <a:prstDash val="solid"/>
                    </a:lnR>
                    <a:lnT w="9525">
                      <a:solidFill>
                        <a:srgbClr val="FFFFFF"/>
                      </a:solidFill>
                      <a:prstDash val="solid"/>
                    </a:lnT>
                    <a:lnB w="38100">
                      <a:solidFill>
                        <a:srgbClr val="FFFFFF"/>
                      </a:solidFill>
                      <a:prstDash val="solid"/>
                    </a:lnB>
                    <a:solidFill>
                      <a:srgbClr val="4F81BC"/>
                    </a:solidFill>
                  </a:tcPr>
                </a:tc>
                <a:tc>
                  <a:txBody>
                    <a:bodyPr/>
                    <a:lstStyle/>
                    <a:p>
                      <a:pPr marL="3810" algn="ctr">
                        <a:lnSpc>
                          <a:spcPct val="100000"/>
                        </a:lnSpc>
                        <a:spcBef>
                          <a:spcPts val="1000"/>
                        </a:spcBef>
                      </a:pPr>
                      <a:r>
                        <a:rPr sz="1800" b="1" spc="-5" dirty="0">
                          <a:solidFill>
                            <a:srgbClr val="FFFFFF"/>
                          </a:solidFill>
                          <a:latin typeface="Carlito"/>
                          <a:cs typeface="Carlito"/>
                        </a:rPr>
                        <a:t>Project</a:t>
                      </a:r>
                      <a:endParaRPr sz="1800">
                        <a:latin typeface="Carlito"/>
                        <a:cs typeface="Carlito"/>
                      </a:endParaRPr>
                    </a:p>
                    <a:p>
                      <a:pPr marL="4445" algn="ctr">
                        <a:lnSpc>
                          <a:spcPct val="100000"/>
                        </a:lnSpc>
                        <a:spcBef>
                          <a:spcPts val="5"/>
                        </a:spcBef>
                      </a:pPr>
                      <a:r>
                        <a:rPr sz="1800" b="1" spc="-5" dirty="0">
                          <a:solidFill>
                            <a:srgbClr val="FFFFFF"/>
                          </a:solidFill>
                          <a:latin typeface="Carlito"/>
                          <a:cs typeface="Carlito"/>
                        </a:rPr>
                        <a:t>Milestone</a:t>
                      </a:r>
                      <a:r>
                        <a:rPr sz="1800" b="1" spc="-65" dirty="0">
                          <a:solidFill>
                            <a:srgbClr val="FFFFFF"/>
                          </a:solidFill>
                          <a:latin typeface="Carlito"/>
                          <a:cs typeface="Carlito"/>
                        </a:rPr>
                        <a:t> </a:t>
                      </a:r>
                      <a:r>
                        <a:rPr sz="1800" b="1" dirty="0">
                          <a:solidFill>
                            <a:srgbClr val="FFFFFF"/>
                          </a:solidFill>
                          <a:latin typeface="Carlito"/>
                          <a:cs typeface="Carlito"/>
                        </a:rPr>
                        <a:t>ID</a:t>
                      </a:r>
                      <a:endParaRPr sz="1800">
                        <a:latin typeface="Carlito"/>
                        <a:cs typeface="Carlito"/>
                      </a:endParaRPr>
                    </a:p>
                  </a:txBody>
                  <a:tcPr marL="0" marR="0" marT="127000" marB="0">
                    <a:lnL w="12700">
                      <a:solidFill>
                        <a:srgbClr val="FFFFFF"/>
                      </a:solidFill>
                      <a:prstDash val="solid"/>
                    </a:lnL>
                    <a:lnR w="9525">
                      <a:solidFill>
                        <a:srgbClr val="FFFFFF"/>
                      </a:solidFill>
                      <a:prstDash val="solid"/>
                    </a:lnR>
                    <a:lnT w="9525">
                      <a:solidFill>
                        <a:srgbClr val="FFFFFF"/>
                      </a:solidFill>
                      <a:prstDash val="solid"/>
                    </a:lnT>
                    <a:lnB w="38100">
                      <a:solidFill>
                        <a:srgbClr val="FFFFFF"/>
                      </a:solidFill>
                      <a:prstDash val="solid"/>
                    </a:lnB>
                    <a:solidFill>
                      <a:srgbClr val="4F81BC"/>
                    </a:solidFill>
                  </a:tcPr>
                </a:tc>
                <a:extLst>
                  <a:ext uri="{0D108BD9-81ED-4DB2-BD59-A6C34878D82A}">
                    <a16:rowId xmlns:a16="http://schemas.microsoft.com/office/drawing/2014/main" val="10000"/>
                  </a:ext>
                </a:extLst>
              </a:tr>
              <a:tr h="582732">
                <a:tc>
                  <a:txBody>
                    <a:bodyPr/>
                    <a:lstStyle/>
                    <a:p>
                      <a:pPr marL="47625" algn="ctr">
                        <a:lnSpc>
                          <a:spcPts val="2105"/>
                        </a:lnSpc>
                      </a:pPr>
                      <a:r>
                        <a:rPr sz="1800" dirty="0">
                          <a:latin typeface="Carlito"/>
                          <a:cs typeface="Carlito"/>
                        </a:rPr>
                        <a:t>1</a:t>
                      </a:r>
                      <a:endParaRPr sz="1800">
                        <a:latin typeface="Carlito"/>
                        <a:cs typeface="Carlito"/>
                      </a:endParaRPr>
                    </a:p>
                  </a:txBody>
                  <a:tcPr marL="0" marR="0" marT="0" marB="0">
                    <a:lnL w="9525">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129539">
                        <a:lnSpc>
                          <a:spcPts val="2105"/>
                        </a:lnSpc>
                      </a:pPr>
                      <a:r>
                        <a:rPr lang="en-US" sz="1800" dirty="0">
                          <a:latin typeface="Carlito"/>
                          <a:cs typeface="Carlito"/>
                        </a:rPr>
                        <a:t>Define the project purpose, problem statement, project objective and project scope</a:t>
                      </a:r>
                      <a:endParaRPr sz="1800" dirty="0">
                        <a:latin typeface="Carlito"/>
                        <a:cs typeface="Carlito"/>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R="697230" algn="r">
                        <a:lnSpc>
                          <a:spcPts val="2105"/>
                        </a:lnSpc>
                      </a:pPr>
                      <a:r>
                        <a:rPr sz="1800" dirty="0">
                          <a:latin typeface="Carlito"/>
                          <a:cs typeface="Carlito"/>
                        </a:rPr>
                        <a:t>1</a:t>
                      </a:r>
                    </a:p>
                  </a:txBody>
                  <a:tcPr marL="0" marR="0" marT="0" marB="0">
                    <a:lnL w="12700">
                      <a:solidFill>
                        <a:srgbClr val="FFFFFF"/>
                      </a:solidFill>
                      <a:prstDash val="solid"/>
                    </a:lnL>
                    <a:lnR w="9525">
                      <a:solidFill>
                        <a:srgbClr val="FFFFFF"/>
                      </a:solidFill>
                      <a:prstDash val="solid"/>
                    </a:lnR>
                    <a:lnT w="381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1"/>
                  </a:ext>
                </a:extLst>
              </a:tr>
              <a:tr h="582732">
                <a:tc>
                  <a:txBody>
                    <a:bodyPr/>
                    <a:lstStyle/>
                    <a:p>
                      <a:pPr marL="47625" algn="ctr">
                        <a:lnSpc>
                          <a:spcPts val="2105"/>
                        </a:lnSpc>
                      </a:pPr>
                      <a:r>
                        <a:rPr sz="1800" dirty="0">
                          <a:latin typeface="Carlito"/>
                          <a:cs typeface="Carlito"/>
                        </a:rPr>
                        <a:t>2</a:t>
                      </a:r>
                      <a:endParaRPr sz="1800">
                        <a:latin typeface="Carlito"/>
                        <a:cs typeface="Carlito"/>
                      </a:endParaRPr>
                    </a:p>
                  </a:txBody>
                  <a:tcPr marL="0" marR="0" marT="0" marB="0">
                    <a:lnL w="9525">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29539">
                        <a:lnSpc>
                          <a:spcPts val="2105"/>
                        </a:lnSpc>
                      </a:pPr>
                      <a:r>
                        <a:rPr lang="en-US" sz="1800" dirty="0">
                          <a:latin typeface="Carlito"/>
                          <a:cs typeface="Carlito"/>
                        </a:rPr>
                        <a:t>Define the functional and non-functional requirement of the project</a:t>
                      </a:r>
                      <a:endParaRPr sz="1800" dirty="0">
                        <a:latin typeface="Carlito"/>
                        <a:cs typeface="Carlito"/>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R="697230" algn="r">
                        <a:lnSpc>
                          <a:spcPts val="2105"/>
                        </a:lnSpc>
                      </a:pPr>
                      <a:r>
                        <a:rPr sz="1800" dirty="0">
                          <a:latin typeface="Carlito"/>
                          <a:cs typeface="Carlito"/>
                        </a:rPr>
                        <a:t>1</a:t>
                      </a:r>
                    </a:p>
                  </a:txBody>
                  <a:tcPr marL="0" marR="0" marT="0" marB="0">
                    <a:lnL w="12700">
                      <a:solidFill>
                        <a:srgbClr val="FFFFFF"/>
                      </a:solidFill>
                      <a:prstDash val="solid"/>
                    </a:lnL>
                    <a:lnR w="9525">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2"/>
                  </a:ext>
                </a:extLst>
              </a:tr>
              <a:tr h="582732">
                <a:tc>
                  <a:txBody>
                    <a:bodyPr/>
                    <a:lstStyle/>
                    <a:p>
                      <a:pPr marL="47625" algn="ctr">
                        <a:lnSpc>
                          <a:spcPts val="2105"/>
                        </a:lnSpc>
                      </a:pPr>
                      <a:r>
                        <a:rPr sz="1800" dirty="0">
                          <a:latin typeface="Carlito"/>
                          <a:cs typeface="Carlito"/>
                        </a:rPr>
                        <a:t>3</a:t>
                      </a:r>
                      <a:endParaRPr sz="1800">
                        <a:latin typeface="Carlito"/>
                        <a:cs typeface="Carlito"/>
                      </a:endParaRPr>
                    </a:p>
                  </a:txBody>
                  <a:tcPr marL="0" marR="0" marT="0" marB="0">
                    <a:lnL w="9525">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29539">
                        <a:lnSpc>
                          <a:spcPts val="2105"/>
                        </a:lnSpc>
                      </a:pPr>
                      <a:r>
                        <a:rPr lang="en-US" sz="1800" dirty="0">
                          <a:latin typeface="Carlito"/>
                          <a:cs typeface="Carlito"/>
                        </a:rPr>
                        <a:t>Create Gantt Chart and Work breakdown structure using Project Libra</a:t>
                      </a:r>
                      <a:endParaRPr sz="1800" dirty="0">
                        <a:latin typeface="Carlito"/>
                        <a:cs typeface="Carlito"/>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R="697230" algn="r">
                        <a:lnSpc>
                          <a:spcPts val="2105"/>
                        </a:lnSpc>
                      </a:pPr>
                      <a:r>
                        <a:rPr sz="1800" dirty="0">
                          <a:latin typeface="Carlito"/>
                          <a:cs typeface="Carlito"/>
                        </a:rPr>
                        <a:t>2</a:t>
                      </a:r>
                      <a:endParaRPr sz="1800">
                        <a:latin typeface="Carlito"/>
                        <a:cs typeface="Carlito"/>
                      </a:endParaRPr>
                    </a:p>
                  </a:txBody>
                  <a:tcPr marL="0" marR="0" marT="0" marB="0">
                    <a:lnL w="12700">
                      <a:solidFill>
                        <a:srgbClr val="FFFFFF"/>
                      </a:solidFill>
                      <a:prstDash val="solid"/>
                    </a:lnL>
                    <a:lnR w="9525">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3"/>
                  </a:ext>
                </a:extLst>
              </a:tr>
              <a:tr h="306628">
                <a:tc>
                  <a:txBody>
                    <a:bodyPr/>
                    <a:lstStyle/>
                    <a:p>
                      <a:pPr marL="47625" algn="ctr">
                        <a:lnSpc>
                          <a:spcPts val="2105"/>
                        </a:lnSpc>
                      </a:pPr>
                      <a:r>
                        <a:rPr sz="1800" dirty="0">
                          <a:latin typeface="Carlito"/>
                          <a:cs typeface="Carlito"/>
                        </a:rPr>
                        <a:t>4</a:t>
                      </a:r>
                      <a:endParaRPr sz="1800">
                        <a:latin typeface="Carlito"/>
                        <a:cs typeface="Carlito"/>
                      </a:endParaRPr>
                    </a:p>
                  </a:txBody>
                  <a:tcPr marL="0" marR="0" marT="0" marB="0">
                    <a:lnL w="9525">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29539">
                        <a:lnSpc>
                          <a:spcPts val="2105"/>
                        </a:lnSpc>
                      </a:pPr>
                      <a:r>
                        <a:rPr lang="en-US" sz="1800" dirty="0">
                          <a:latin typeface="Carlito"/>
                          <a:cs typeface="Carlito"/>
                        </a:rPr>
                        <a:t>Create a feasibility report</a:t>
                      </a:r>
                      <a:endParaRPr sz="1800" dirty="0">
                        <a:latin typeface="Carlito"/>
                        <a:cs typeface="Carlito"/>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R="697230" algn="r">
                        <a:lnSpc>
                          <a:spcPts val="2105"/>
                        </a:lnSpc>
                      </a:pPr>
                      <a:r>
                        <a:rPr sz="1800" dirty="0">
                          <a:latin typeface="Carlito"/>
                          <a:cs typeface="Carlito"/>
                        </a:rPr>
                        <a:t>2</a:t>
                      </a:r>
                      <a:endParaRPr sz="1800">
                        <a:latin typeface="Carlito"/>
                        <a:cs typeface="Carlito"/>
                      </a:endParaRPr>
                    </a:p>
                  </a:txBody>
                  <a:tcPr marL="0" marR="0" marT="0" marB="0">
                    <a:lnL w="12700">
                      <a:solidFill>
                        <a:srgbClr val="FFFFFF"/>
                      </a:solidFill>
                      <a:prstDash val="solid"/>
                    </a:lnL>
                    <a:lnR w="9525">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4"/>
                  </a:ext>
                </a:extLst>
              </a:tr>
              <a:tr h="291366">
                <a:tc>
                  <a:txBody>
                    <a:bodyPr/>
                    <a:lstStyle/>
                    <a:p>
                      <a:pPr marL="47625" algn="ctr">
                        <a:lnSpc>
                          <a:spcPts val="2105"/>
                        </a:lnSpc>
                      </a:pPr>
                      <a:r>
                        <a:rPr sz="1800" dirty="0">
                          <a:latin typeface="Carlito"/>
                          <a:cs typeface="Carlito"/>
                        </a:rPr>
                        <a:t>5</a:t>
                      </a:r>
                      <a:endParaRPr sz="1800">
                        <a:latin typeface="Carlito"/>
                        <a:cs typeface="Carlito"/>
                      </a:endParaRPr>
                    </a:p>
                  </a:txBody>
                  <a:tcPr marL="0" marR="0" marT="0" marB="0">
                    <a:lnL w="9525">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29539">
                        <a:lnSpc>
                          <a:spcPts val="2105"/>
                        </a:lnSpc>
                      </a:pPr>
                      <a:r>
                        <a:rPr lang="en-US" sz="1800" dirty="0">
                          <a:latin typeface="Carlito"/>
                          <a:cs typeface="Carlito"/>
                        </a:rPr>
                        <a:t>Create Project Interface design</a:t>
                      </a: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R="697230" algn="r">
                        <a:lnSpc>
                          <a:spcPts val="2105"/>
                        </a:lnSpc>
                      </a:pPr>
                      <a:r>
                        <a:rPr sz="1800" dirty="0">
                          <a:latin typeface="Carlito"/>
                          <a:cs typeface="Carlito"/>
                        </a:rPr>
                        <a:t>3</a:t>
                      </a:r>
                      <a:endParaRPr sz="1800">
                        <a:latin typeface="Carlito"/>
                        <a:cs typeface="Carlito"/>
                      </a:endParaRPr>
                    </a:p>
                  </a:txBody>
                  <a:tcPr marL="0" marR="0" marT="0" marB="0">
                    <a:lnL w="12700">
                      <a:solidFill>
                        <a:srgbClr val="FFFFFF"/>
                      </a:solidFill>
                      <a:prstDash val="solid"/>
                    </a:lnL>
                    <a:lnR w="9525">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5"/>
                  </a:ext>
                </a:extLst>
              </a:tr>
              <a:tr h="303297">
                <a:tc>
                  <a:txBody>
                    <a:bodyPr/>
                    <a:lstStyle/>
                    <a:p>
                      <a:pPr marL="47625" algn="ctr">
                        <a:lnSpc>
                          <a:spcPts val="2085"/>
                        </a:lnSpc>
                      </a:pPr>
                      <a:r>
                        <a:rPr sz="1800" dirty="0">
                          <a:latin typeface="Carlito"/>
                          <a:cs typeface="Carlito"/>
                        </a:rPr>
                        <a:t>6</a:t>
                      </a:r>
                      <a:endParaRPr sz="1800">
                        <a:latin typeface="Carlito"/>
                        <a:cs typeface="Carlito"/>
                      </a:endParaRPr>
                    </a:p>
                  </a:txBody>
                  <a:tcPr marL="0" marR="0" marT="0" marB="0">
                    <a:lnL w="9525">
                      <a:solidFill>
                        <a:srgbClr val="FFFFFF"/>
                      </a:solidFill>
                      <a:prstDash val="soli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tc>
                  <a:txBody>
                    <a:bodyPr/>
                    <a:lstStyle/>
                    <a:p>
                      <a:pPr marL="78105">
                        <a:lnSpc>
                          <a:spcPts val="2085"/>
                        </a:lnSpc>
                      </a:pPr>
                      <a:r>
                        <a:rPr lang="en-US" sz="1800" dirty="0">
                          <a:latin typeface="Carlito"/>
                          <a:cs typeface="Carlito"/>
                        </a:rPr>
                        <a:t> Create Project implementation</a:t>
                      </a:r>
                      <a:endParaRPr sz="1800" dirty="0">
                        <a:latin typeface="Carlito"/>
                        <a:cs typeface="Carlito"/>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tc>
                  <a:txBody>
                    <a:bodyPr/>
                    <a:lstStyle/>
                    <a:p>
                      <a:pPr marR="697865" algn="r">
                        <a:lnSpc>
                          <a:spcPts val="2085"/>
                        </a:lnSpc>
                      </a:pPr>
                      <a:r>
                        <a:rPr sz="1800" dirty="0">
                          <a:latin typeface="Carlito"/>
                          <a:cs typeface="Carlito"/>
                        </a:rPr>
                        <a:t>3</a:t>
                      </a:r>
                    </a:p>
                  </a:txBody>
                  <a:tcPr marL="0" marR="0" marT="0" marB="0">
                    <a:lnL w="12700">
                      <a:solidFill>
                        <a:srgbClr val="FFFFFF"/>
                      </a:solidFill>
                      <a:prstDash val="solid"/>
                    </a:lnL>
                    <a:lnR w="9525">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E9ECF4"/>
                    </a:solidFill>
                  </a:tcPr>
                </a:tc>
                <a:extLst>
                  <a:ext uri="{0D108BD9-81ED-4DB2-BD59-A6C34878D82A}">
                    <a16:rowId xmlns:a16="http://schemas.microsoft.com/office/drawing/2014/main" val="10006"/>
                  </a:ext>
                </a:extLst>
              </a:tr>
              <a:tr h="303297">
                <a:tc>
                  <a:txBody>
                    <a:bodyPr/>
                    <a:lstStyle/>
                    <a:p>
                      <a:pPr marL="47625" algn="ctr">
                        <a:lnSpc>
                          <a:spcPts val="2085"/>
                        </a:lnSpc>
                      </a:pPr>
                      <a:r>
                        <a:rPr lang="en-US" sz="1800" dirty="0">
                          <a:latin typeface="Carlito"/>
                          <a:cs typeface="Carlito"/>
                        </a:rPr>
                        <a:t>7</a:t>
                      </a:r>
                      <a:endParaRPr sz="1800" dirty="0">
                        <a:latin typeface="Carlito"/>
                        <a:cs typeface="Carlito"/>
                      </a:endParaRPr>
                    </a:p>
                  </a:txBody>
                  <a:tcPr marL="0" marR="0" marT="0" marB="0">
                    <a:lnL w="9525">
                      <a:solidFill>
                        <a:srgbClr val="FFFFFF"/>
                      </a:solidFill>
                      <a:prstDash val="solid"/>
                    </a:lnL>
                    <a:lnR w="12700" cap="flat" cmpd="sng" algn="ctr">
                      <a:solidFill>
                        <a:srgbClr val="FFFFFF"/>
                      </a:solidFill>
                      <a:prstDash val="solid"/>
                      <a:round/>
                      <a:headEnd type="none" w="med" len="med"/>
                      <a:tailEnd type="none" w="med" len="med"/>
                    </a:lnR>
                    <a:lnT w="12700">
                      <a:solidFill>
                        <a:srgbClr val="FFFFFF"/>
                      </a:solidFill>
                      <a:prstDash val="solid"/>
                    </a:lnT>
                    <a:lnB w="9525">
                      <a:solidFill>
                        <a:srgbClr val="FFFFFF"/>
                      </a:solidFill>
                      <a:prstDash val="solid"/>
                    </a:lnB>
                    <a:solidFill>
                      <a:srgbClr val="E9ECF4"/>
                    </a:solidFill>
                  </a:tcPr>
                </a:tc>
                <a:tc>
                  <a:txBody>
                    <a:bodyPr/>
                    <a:lstStyle/>
                    <a:p>
                      <a:pPr marL="78105">
                        <a:lnSpc>
                          <a:spcPts val="2085"/>
                        </a:lnSpc>
                      </a:pPr>
                      <a:r>
                        <a:rPr lang="en-US" sz="1800" dirty="0">
                          <a:latin typeface="Carlito"/>
                          <a:cs typeface="Carlito"/>
                        </a:rPr>
                        <a:t> Test each functionality of the application</a:t>
                      </a:r>
                      <a:endParaRPr sz="1800" dirty="0">
                        <a:latin typeface="Carlito"/>
                        <a:cs typeface="Carlito"/>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prstDash val="solid"/>
                    </a:lnT>
                    <a:lnB w="9525">
                      <a:solidFill>
                        <a:srgbClr val="FFFFFF"/>
                      </a:solidFill>
                      <a:prstDash val="solid"/>
                    </a:lnB>
                    <a:solidFill>
                      <a:srgbClr val="E9ECF4"/>
                    </a:solidFill>
                  </a:tcPr>
                </a:tc>
                <a:tc>
                  <a:txBody>
                    <a:bodyPr/>
                    <a:lstStyle/>
                    <a:p>
                      <a:pPr marR="697865" algn="r">
                        <a:lnSpc>
                          <a:spcPts val="2085"/>
                        </a:lnSpc>
                      </a:pPr>
                      <a:r>
                        <a:rPr lang="en-US" sz="1800" dirty="0">
                          <a:latin typeface="Carlito"/>
                          <a:cs typeface="Carlito"/>
                        </a:rPr>
                        <a:t>3</a:t>
                      </a:r>
                      <a:endParaRPr sz="1800" dirty="0">
                        <a:latin typeface="Carlito"/>
                        <a:cs typeface="Carlito"/>
                      </a:endParaRPr>
                    </a:p>
                  </a:txBody>
                  <a:tcPr marL="0" marR="0" marT="0" marB="0">
                    <a:lnL w="12700" cap="flat" cmpd="sng" algn="ctr">
                      <a:solidFill>
                        <a:srgbClr val="FFFFFF"/>
                      </a:solidFill>
                      <a:prstDash val="solid"/>
                      <a:round/>
                      <a:headEnd type="none" w="med" len="med"/>
                      <a:tailEnd type="none" w="med" len="med"/>
                    </a:lnL>
                    <a:lnR w="9525">
                      <a:solidFill>
                        <a:srgbClr val="FFFFFF"/>
                      </a:solidFill>
                      <a:prstDash val="solid"/>
                    </a:lnR>
                    <a:lnT w="12700">
                      <a:solidFill>
                        <a:srgbClr val="FFFFFF"/>
                      </a:solidFill>
                      <a:prstDash val="solid"/>
                    </a:lnT>
                    <a:lnB w="9525">
                      <a:solidFill>
                        <a:srgbClr val="FFFFFF"/>
                      </a:solidFill>
                      <a:prstDash val="solid"/>
                    </a:lnB>
                    <a:solidFill>
                      <a:srgbClr val="E9ECF4"/>
                    </a:solidFill>
                  </a:tcPr>
                </a:tc>
                <a:extLst>
                  <a:ext uri="{0D108BD9-81ED-4DB2-BD59-A6C34878D82A}">
                    <a16:rowId xmlns:a16="http://schemas.microsoft.com/office/drawing/2014/main" val="38642986"/>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3622675"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Arial"/>
                <a:cs typeface="Arial"/>
              </a:rPr>
              <a:t>4. Project</a:t>
            </a:r>
            <a:r>
              <a:rPr sz="2800" spc="-10" dirty="0">
                <a:solidFill>
                  <a:srgbClr val="FFFFFF"/>
                </a:solidFill>
                <a:latin typeface="Arial"/>
                <a:cs typeface="Arial"/>
              </a:rPr>
              <a:t> </a:t>
            </a:r>
            <a:r>
              <a:rPr sz="2800" spc="-5" dirty="0">
                <a:solidFill>
                  <a:srgbClr val="FFFFFF"/>
                </a:solidFill>
                <a:latin typeface="Arial"/>
                <a:cs typeface="Arial"/>
              </a:rPr>
              <a:t>Environment</a:t>
            </a:r>
            <a:endParaRPr sz="2800" dirty="0">
              <a:latin typeface="Arial"/>
              <a:cs typeface="Arial"/>
            </a:endParaRPr>
          </a:p>
        </p:txBody>
      </p:sp>
      <p:grpSp>
        <p:nvGrpSpPr>
          <p:cNvPr id="3" name="object 3"/>
          <p:cNvGrpSpPr/>
          <p:nvPr/>
        </p:nvGrpSpPr>
        <p:grpSpPr>
          <a:xfrm>
            <a:off x="15240" y="1147572"/>
            <a:ext cx="8982710" cy="5651500"/>
            <a:chOff x="15240" y="1147572"/>
            <a:chExt cx="8982710" cy="5651500"/>
          </a:xfrm>
        </p:grpSpPr>
        <p:sp>
          <p:nvSpPr>
            <p:cNvPr id="4" name="object 4"/>
            <p:cNvSpPr/>
            <p:nvPr/>
          </p:nvSpPr>
          <p:spPr>
            <a:xfrm>
              <a:off x="70097" y="1181090"/>
              <a:ext cx="8927604" cy="5617483"/>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5240" y="1147572"/>
              <a:ext cx="6152388" cy="4178807"/>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a:p>
          </p:txBody>
        </p:sp>
        <p:sp>
          <p:nvSpPr>
            <p:cNvPr id="7" name="object 7"/>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graphicFrame>
        <p:nvGraphicFramePr>
          <p:cNvPr id="9" name="Table 8">
            <a:extLst>
              <a:ext uri="{FF2B5EF4-FFF2-40B4-BE49-F238E27FC236}">
                <a16:creationId xmlns:a16="http://schemas.microsoft.com/office/drawing/2014/main" id="{A972A338-A240-4299-9E2C-ED625A7969D5}"/>
              </a:ext>
            </a:extLst>
          </p:cNvPr>
          <p:cNvGraphicFramePr>
            <a:graphicFrameLocks noGrp="1"/>
          </p:cNvGraphicFramePr>
          <p:nvPr>
            <p:extLst>
              <p:ext uri="{D42A27DB-BD31-4B8C-83A1-F6EECF244321}">
                <p14:modId xmlns:p14="http://schemas.microsoft.com/office/powerpoint/2010/main" val="1594106201"/>
              </p:ext>
            </p:extLst>
          </p:nvPr>
        </p:nvGraphicFramePr>
        <p:xfrm>
          <a:off x="457200" y="1447800"/>
          <a:ext cx="7972939" cy="2299865"/>
        </p:xfrm>
        <a:graphic>
          <a:graphicData uri="http://schemas.openxmlformats.org/drawingml/2006/table">
            <a:tbl>
              <a:tblPr firstRow="1" bandRow="1">
                <a:tableStyleId>{6E25E649-3F16-4E02-A733-19D2CDBF48F0}</a:tableStyleId>
              </a:tblPr>
              <a:tblGrid>
                <a:gridCol w="799073">
                  <a:extLst>
                    <a:ext uri="{9D8B030D-6E8A-4147-A177-3AD203B41FA5}">
                      <a16:colId xmlns:a16="http://schemas.microsoft.com/office/drawing/2014/main" val="3740490711"/>
                    </a:ext>
                  </a:extLst>
                </a:gridCol>
                <a:gridCol w="7173866">
                  <a:extLst>
                    <a:ext uri="{9D8B030D-6E8A-4147-A177-3AD203B41FA5}">
                      <a16:colId xmlns:a16="http://schemas.microsoft.com/office/drawing/2014/main" val="1974299464"/>
                    </a:ext>
                  </a:extLst>
                </a:gridCol>
              </a:tblGrid>
              <a:tr h="333699">
                <a:tc>
                  <a:txBody>
                    <a:bodyPr/>
                    <a:lstStyle/>
                    <a:p>
                      <a:r>
                        <a:rPr lang="en-US" dirty="0"/>
                        <a:t>No</a:t>
                      </a:r>
                    </a:p>
                  </a:txBody>
                  <a:tcPr/>
                </a:tc>
                <a:tc>
                  <a:txBody>
                    <a:bodyPr/>
                    <a:lstStyle/>
                    <a:p>
                      <a:r>
                        <a:rPr lang="en-US" dirty="0"/>
                        <a:t>Technology &amp; Frameworks used for this project</a:t>
                      </a:r>
                    </a:p>
                  </a:txBody>
                  <a:tcPr/>
                </a:tc>
                <a:extLst>
                  <a:ext uri="{0D108BD9-81ED-4DB2-BD59-A6C34878D82A}">
                    <a16:rowId xmlns:a16="http://schemas.microsoft.com/office/drawing/2014/main" val="1376034949"/>
                  </a:ext>
                </a:extLst>
              </a:tr>
              <a:tr h="386821">
                <a:tc>
                  <a:txBody>
                    <a:bodyPr/>
                    <a:lstStyle/>
                    <a:p>
                      <a:r>
                        <a:rPr lang="en-US" dirty="0"/>
                        <a:t>1</a:t>
                      </a:r>
                    </a:p>
                  </a:txBody>
                  <a:tcPr/>
                </a:tc>
                <a:tc>
                  <a:txBody>
                    <a:bodyPr/>
                    <a:lstStyle/>
                    <a:p>
                      <a:r>
                        <a:rPr lang="en-US" dirty="0" smtClean="0"/>
                        <a:t>Frontend: React </a:t>
                      </a:r>
                      <a:r>
                        <a:rPr lang="en-US" dirty="0" err="1" smtClean="0"/>
                        <a:t>Js</a:t>
                      </a:r>
                      <a:endParaRPr lang="en-US" dirty="0"/>
                    </a:p>
                  </a:txBody>
                  <a:tcPr/>
                </a:tc>
                <a:extLst>
                  <a:ext uri="{0D108BD9-81ED-4DB2-BD59-A6C34878D82A}">
                    <a16:rowId xmlns:a16="http://schemas.microsoft.com/office/drawing/2014/main" val="2596097341"/>
                  </a:ext>
                </a:extLst>
              </a:tr>
              <a:tr h="386821">
                <a:tc>
                  <a:txBody>
                    <a:bodyPr/>
                    <a:lstStyle/>
                    <a:p>
                      <a:r>
                        <a:rPr lang="en-US" dirty="0"/>
                        <a:t>2</a:t>
                      </a:r>
                    </a:p>
                  </a:txBody>
                  <a:tcPr/>
                </a:tc>
                <a:tc>
                  <a:txBody>
                    <a:bodyPr/>
                    <a:lstStyle/>
                    <a:p>
                      <a:r>
                        <a:rPr lang="en-US" dirty="0"/>
                        <a:t>Backend</a:t>
                      </a:r>
                      <a:r>
                        <a:rPr lang="en-US" dirty="0" smtClean="0"/>
                        <a:t>: Spring Boot</a:t>
                      </a:r>
                      <a:endParaRPr lang="en-US" dirty="0"/>
                    </a:p>
                  </a:txBody>
                  <a:tcPr/>
                </a:tc>
                <a:extLst>
                  <a:ext uri="{0D108BD9-81ED-4DB2-BD59-A6C34878D82A}">
                    <a16:rowId xmlns:a16="http://schemas.microsoft.com/office/drawing/2014/main" val="1523010961"/>
                  </a:ext>
                </a:extLst>
              </a:tr>
              <a:tr h="386821">
                <a:tc>
                  <a:txBody>
                    <a:bodyPr/>
                    <a:lstStyle/>
                    <a:p>
                      <a:r>
                        <a:rPr lang="en-US"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Database</a:t>
                      </a:r>
                      <a:r>
                        <a:rPr lang="en-US" dirty="0" smtClean="0"/>
                        <a:t>: MySQL</a:t>
                      </a:r>
                      <a:endParaRPr lang="en-US" dirty="0">
                        <a:latin typeface="Gotham" panose="02000504050000020004"/>
                      </a:endParaRPr>
                    </a:p>
                  </a:txBody>
                  <a:tcPr/>
                </a:tc>
                <a:extLst>
                  <a:ext uri="{0D108BD9-81ED-4DB2-BD59-A6C34878D82A}">
                    <a16:rowId xmlns:a16="http://schemas.microsoft.com/office/drawing/2014/main" val="1842843735"/>
                  </a:ext>
                </a:extLst>
              </a:tr>
              <a:tr h="386821">
                <a:tc>
                  <a:txBody>
                    <a:bodyPr/>
                    <a:lstStyle/>
                    <a:p>
                      <a:r>
                        <a:rPr lang="en-US" dirty="0"/>
                        <a:t>4</a:t>
                      </a:r>
                    </a:p>
                  </a:txBody>
                  <a:tcPr/>
                </a:tc>
                <a:tc>
                  <a:txBody>
                    <a:bodyPr/>
                    <a:lstStyle/>
                    <a:p>
                      <a:r>
                        <a:rPr lang="en-US" dirty="0"/>
                        <a:t>Flowchart</a:t>
                      </a:r>
                      <a:r>
                        <a:rPr lang="en-US" dirty="0" smtClean="0"/>
                        <a:t>: Draw.io</a:t>
                      </a:r>
                      <a:endParaRPr lang="en-US" dirty="0"/>
                    </a:p>
                  </a:txBody>
                  <a:tcPr/>
                </a:tc>
                <a:extLst>
                  <a:ext uri="{0D108BD9-81ED-4DB2-BD59-A6C34878D82A}">
                    <a16:rowId xmlns:a16="http://schemas.microsoft.com/office/drawing/2014/main" val="298157768"/>
                  </a:ext>
                </a:extLst>
              </a:tr>
              <a:tr h="386821">
                <a:tc>
                  <a:txBody>
                    <a:bodyPr/>
                    <a:lstStyle/>
                    <a:p>
                      <a:r>
                        <a:rPr lang="en-US" dirty="0"/>
                        <a:t>5</a:t>
                      </a:r>
                    </a:p>
                  </a:txBody>
                  <a:tcPr/>
                </a:tc>
                <a:tc>
                  <a:txBody>
                    <a:bodyPr/>
                    <a:lstStyle/>
                    <a:p>
                      <a:r>
                        <a:rPr lang="en-US" dirty="0"/>
                        <a:t>UI Design</a:t>
                      </a:r>
                      <a:r>
                        <a:rPr lang="en-US" dirty="0" smtClean="0"/>
                        <a:t>: Draw.io</a:t>
                      </a:r>
                      <a:endParaRPr lang="en-US" dirty="0"/>
                    </a:p>
                  </a:txBody>
                  <a:tcPr/>
                </a:tc>
                <a:extLst>
                  <a:ext uri="{0D108BD9-81ED-4DB2-BD59-A6C34878D82A}">
                    <a16:rowId xmlns:a16="http://schemas.microsoft.com/office/drawing/2014/main" val="44937894"/>
                  </a:ext>
                </a:extLst>
              </a:tr>
            </a:tbl>
          </a:graphicData>
        </a:graphic>
      </p:graphicFrame>
      <p:pic>
        <p:nvPicPr>
          <p:cNvPr id="8" name="Picture 7"/>
          <p:cNvPicPr>
            <a:picLocks noChangeAspect="1"/>
          </p:cNvPicPr>
          <p:nvPr/>
        </p:nvPicPr>
        <p:blipFill>
          <a:blip r:embed="rId5"/>
          <a:stretch>
            <a:fillRect/>
          </a:stretch>
        </p:blipFill>
        <p:spPr>
          <a:xfrm>
            <a:off x="704420" y="4086261"/>
            <a:ext cx="1419423" cy="1095528"/>
          </a:xfrm>
          <a:prstGeom prst="rect">
            <a:avLst/>
          </a:prstGeom>
        </p:spPr>
      </p:pic>
      <p:pic>
        <p:nvPicPr>
          <p:cNvPr id="10" name="Picture 9"/>
          <p:cNvPicPr>
            <a:picLocks noChangeAspect="1"/>
          </p:cNvPicPr>
          <p:nvPr/>
        </p:nvPicPr>
        <p:blipFill>
          <a:blip r:embed="rId6"/>
          <a:stretch>
            <a:fillRect/>
          </a:stretch>
        </p:blipFill>
        <p:spPr>
          <a:xfrm>
            <a:off x="2915495" y="4094555"/>
            <a:ext cx="1267002" cy="1066949"/>
          </a:xfrm>
          <a:prstGeom prst="rect">
            <a:avLst/>
          </a:prstGeom>
        </p:spPr>
      </p:pic>
      <p:pic>
        <p:nvPicPr>
          <p:cNvPr id="11" name="Picture 10"/>
          <p:cNvPicPr>
            <a:picLocks noChangeAspect="1"/>
          </p:cNvPicPr>
          <p:nvPr/>
        </p:nvPicPr>
        <p:blipFill>
          <a:blip r:embed="rId7"/>
          <a:stretch>
            <a:fillRect/>
          </a:stretch>
        </p:blipFill>
        <p:spPr>
          <a:xfrm>
            <a:off x="5243253" y="4076365"/>
            <a:ext cx="1238423" cy="1114581"/>
          </a:xfrm>
          <a:prstGeom prst="rect">
            <a:avLst/>
          </a:prstGeom>
        </p:spPr>
      </p:pic>
      <p:pic>
        <p:nvPicPr>
          <p:cNvPr id="12" name="Picture 11"/>
          <p:cNvPicPr>
            <a:picLocks noChangeAspect="1"/>
          </p:cNvPicPr>
          <p:nvPr/>
        </p:nvPicPr>
        <p:blipFill>
          <a:blip r:embed="rId8"/>
          <a:stretch>
            <a:fillRect/>
          </a:stretch>
        </p:blipFill>
        <p:spPr>
          <a:xfrm>
            <a:off x="7336187" y="4146951"/>
            <a:ext cx="1000265" cy="962159"/>
          </a:xfrm>
          <a:prstGeom prst="rect">
            <a:avLst/>
          </a:prstGeom>
        </p:spPr>
      </p:pic>
      <p:sp>
        <p:nvSpPr>
          <p:cNvPr id="13" name="TextBox 12"/>
          <p:cNvSpPr txBox="1"/>
          <p:nvPr/>
        </p:nvSpPr>
        <p:spPr>
          <a:xfrm>
            <a:off x="838200" y="5308862"/>
            <a:ext cx="1691221" cy="369332"/>
          </a:xfrm>
          <a:prstGeom prst="rect">
            <a:avLst/>
          </a:prstGeom>
          <a:noFill/>
        </p:spPr>
        <p:txBody>
          <a:bodyPr wrap="square" rtlCol="0">
            <a:spAutoFit/>
          </a:bodyPr>
          <a:lstStyle/>
          <a:p>
            <a:r>
              <a:rPr lang="en-US" dirty="0" smtClean="0"/>
              <a:t>Spring Boot</a:t>
            </a:r>
            <a:endParaRPr lang="en-US" dirty="0"/>
          </a:p>
        </p:txBody>
      </p:sp>
      <p:sp>
        <p:nvSpPr>
          <p:cNvPr id="14" name="TextBox 13"/>
          <p:cNvSpPr txBox="1"/>
          <p:nvPr/>
        </p:nvSpPr>
        <p:spPr>
          <a:xfrm>
            <a:off x="2915495" y="5308862"/>
            <a:ext cx="1691221" cy="369332"/>
          </a:xfrm>
          <a:prstGeom prst="rect">
            <a:avLst/>
          </a:prstGeom>
          <a:noFill/>
        </p:spPr>
        <p:txBody>
          <a:bodyPr wrap="square" rtlCol="0">
            <a:spAutoFit/>
          </a:bodyPr>
          <a:lstStyle/>
          <a:p>
            <a:r>
              <a:rPr lang="en-US" dirty="0" smtClean="0"/>
              <a:t>React </a:t>
            </a:r>
            <a:r>
              <a:rPr lang="en-US" dirty="0" err="1" smtClean="0"/>
              <a:t>Js</a:t>
            </a:r>
            <a:endParaRPr lang="en-US" dirty="0"/>
          </a:p>
        </p:txBody>
      </p:sp>
      <p:sp>
        <p:nvSpPr>
          <p:cNvPr id="15" name="TextBox 14"/>
          <p:cNvSpPr txBox="1"/>
          <p:nvPr/>
        </p:nvSpPr>
        <p:spPr>
          <a:xfrm>
            <a:off x="5476791" y="5313466"/>
            <a:ext cx="1691221" cy="369332"/>
          </a:xfrm>
          <a:prstGeom prst="rect">
            <a:avLst/>
          </a:prstGeom>
          <a:noFill/>
        </p:spPr>
        <p:txBody>
          <a:bodyPr wrap="square" rtlCol="0">
            <a:spAutoFit/>
          </a:bodyPr>
          <a:lstStyle/>
          <a:p>
            <a:r>
              <a:rPr lang="en-US" dirty="0" smtClean="0"/>
              <a:t>MySQL</a:t>
            </a:r>
            <a:endParaRPr lang="en-US" dirty="0"/>
          </a:p>
        </p:txBody>
      </p:sp>
      <p:sp>
        <p:nvSpPr>
          <p:cNvPr id="16" name="TextBox 15"/>
          <p:cNvSpPr txBox="1"/>
          <p:nvPr/>
        </p:nvSpPr>
        <p:spPr>
          <a:xfrm>
            <a:off x="7401220" y="5291345"/>
            <a:ext cx="1377623" cy="369332"/>
          </a:xfrm>
          <a:prstGeom prst="rect">
            <a:avLst/>
          </a:prstGeom>
          <a:noFill/>
        </p:spPr>
        <p:txBody>
          <a:bodyPr wrap="square" rtlCol="0">
            <a:spAutoFit/>
          </a:bodyPr>
          <a:lstStyle/>
          <a:p>
            <a:r>
              <a:rPr lang="en-US" dirty="0" smtClean="0"/>
              <a:t>Draw.io</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1243330"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Arial"/>
                <a:cs typeface="Arial"/>
              </a:rPr>
              <a:t>5.</a:t>
            </a:r>
            <a:r>
              <a:rPr sz="2800" spc="-114" dirty="0">
                <a:solidFill>
                  <a:srgbClr val="FFFFFF"/>
                </a:solidFill>
                <a:latin typeface="Arial"/>
                <a:cs typeface="Arial"/>
              </a:rPr>
              <a:t> </a:t>
            </a:r>
            <a:r>
              <a:rPr sz="2800" spc="-70" dirty="0">
                <a:solidFill>
                  <a:srgbClr val="FFFFFF"/>
                </a:solidFill>
                <a:latin typeface="Arial"/>
                <a:cs typeface="Arial"/>
              </a:rPr>
              <a:t>Tools</a:t>
            </a:r>
            <a:endParaRPr sz="2800" dirty="0">
              <a:latin typeface="Arial"/>
              <a:cs typeface="Arial"/>
            </a:endParaRPr>
          </a:p>
        </p:txBody>
      </p:sp>
      <p:grpSp>
        <p:nvGrpSpPr>
          <p:cNvPr id="3" name="object 3"/>
          <p:cNvGrpSpPr/>
          <p:nvPr/>
        </p:nvGrpSpPr>
        <p:grpSpPr>
          <a:xfrm>
            <a:off x="15240" y="1147546"/>
            <a:ext cx="8982710" cy="5651500"/>
            <a:chOff x="15240" y="1147546"/>
            <a:chExt cx="8982710" cy="5651500"/>
          </a:xfrm>
        </p:grpSpPr>
        <p:sp>
          <p:nvSpPr>
            <p:cNvPr id="4" name="object 4"/>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240" y="1147546"/>
              <a:ext cx="4474464" cy="614197"/>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dirty="0"/>
            </a:p>
          </p:txBody>
        </p:sp>
        <p:sp>
          <p:nvSpPr>
            <p:cNvPr id="7" name="object 7"/>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sp>
        <p:nvSpPr>
          <p:cNvPr id="8" name="TextBox 7"/>
          <p:cNvSpPr txBox="1"/>
          <p:nvPr/>
        </p:nvSpPr>
        <p:spPr>
          <a:xfrm>
            <a:off x="217719" y="1340483"/>
            <a:ext cx="2601681" cy="3693319"/>
          </a:xfrm>
          <a:prstGeom prst="rect">
            <a:avLst/>
          </a:prstGeom>
          <a:noFill/>
        </p:spPr>
        <p:txBody>
          <a:bodyPr wrap="square" rtlCol="0">
            <a:spAutoFit/>
          </a:bodyPr>
          <a:lstStyle/>
          <a:p>
            <a:pPr marL="285750" indent="-285750">
              <a:buFont typeface="Arial" panose="020B0604020202020204" pitchFamily="34" charset="0"/>
              <a:buChar char="•"/>
            </a:pPr>
            <a:r>
              <a:rPr lang="en-US" dirty="0" smtClean="0"/>
              <a:t>IDEs:</a:t>
            </a:r>
          </a:p>
          <a:p>
            <a:r>
              <a:rPr lang="en-US" dirty="0" smtClean="0"/>
              <a:t>VS Code</a:t>
            </a:r>
          </a:p>
          <a:p>
            <a:endParaRPr lang="en-US" dirty="0"/>
          </a:p>
          <a:p>
            <a:endParaRPr lang="en-US" dirty="0" smtClean="0"/>
          </a:p>
          <a:p>
            <a:endParaRPr lang="en-US" dirty="0"/>
          </a:p>
          <a:p>
            <a:endParaRPr lang="en-US" dirty="0" smtClean="0"/>
          </a:p>
          <a:p>
            <a:endParaRPr lang="en-US" dirty="0"/>
          </a:p>
          <a:p>
            <a:endParaRPr lang="en-US" dirty="0" smtClean="0"/>
          </a:p>
          <a:p>
            <a:r>
              <a:rPr lang="en-US" dirty="0" smtClean="0"/>
              <a:t>STS</a:t>
            </a:r>
          </a:p>
          <a:p>
            <a:endParaRPr lang="en-US" dirty="0"/>
          </a:p>
          <a:p>
            <a:endParaRPr lang="en-US" dirty="0" smtClean="0"/>
          </a:p>
          <a:p>
            <a:endParaRPr lang="en-US" dirty="0"/>
          </a:p>
          <a:p>
            <a:r>
              <a:rPr lang="en-US" dirty="0" smtClean="0"/>
              <a:t> </a:t>
            </a:r>
            <a:endParaRPr lang="en-US" dirty="0"/>
          </a:p>
        </p:txBody>
      </p:sp>
      <p:pic>
        <p:nvPicPr>
          <p:cNvPr id="9" name="Picture 8"/>
          <p:cNvPicPr>
            <a:picLocks noChangeAspect="1"/>
          </p:cNvPicPr>
          <p:nvPr/>
        </p:nvPicPr>
        <p:blipFill>
          <a:blip r:embed="rId4"/>
          <a:stretch>
            <a:fillRect/>
          </a:stretch>
        </p:blipFill>
        <p:spPr>
          <a:xfrm>
            <a:off x="242541" y="1905888"/>
            <a:ext cx="1967259" cy="1462833"/>
          </a:xfrm>
          <a:prstGeom prst="rect">
            <a:avLst/>
          </a:prstGeom>
        </p:spPr>
      </p:pic>
      <p:pic>
        <p:nvPicPr>
          <p:cNvPr id="10" name="Picture 9"/>
          <p:cNvPicPr>
            <a:picLocks noChangeAspect="1"/>
          </p:cNvPicPr>
          <p:nvPr/>
        </p:nvPicPr>
        <p:blipFill>
          <a:blip r:embed="rId5"/>
          <a:stretch>
            <a:fillRect/>
          </a:stretch>
        </p:blipFill>
        <p:spPr>
          <a:xfrm>
            <a:off x="278998" y="3969383"/>
            <a:ext cx="2083202" cy="1478401"/>
          </a:xfrm>
          <a:prstGeom prst="rect">
            <a:avLst/>
          </a:prstGeom>
        </p:spPr>
      </p:pic>
      <p:sp>
        <p:nvSpPr>
          <p:cNvPr id="11" name="TextBox 10"/>
          <p:cNvSpPr txBox="1"/>
          <p:nvPr/>
        </p:nvSpPr>
        <p:spPr>
          <a:xfrm>
            <a:off x="3124200" y="1371600"/>
            <a:ext cx="5715000" cy="3693319"/>
          </a:xfrm>
          <a:prstGeom prst="rect">
            <a:avLst/>
          </a:prstGeom>
          <a:noFill/>
        </p:spPr>
        <p:txBody>
          <a:bodyPr wrap="square" rtlCol="0">
            <a:spAutoFit/>
          </a:bodyPr>
          <a:lstStyle/>
          <a:p>
            <a:pPr marL="285750" indent="-285750">
              <a:buFont typeface="Arial" panose="020B0604020202020204" pitchFamily="34" charset="0"/>
              <a:buChar char="•"/>
            </a:pPr>
            <a:r>
              <a:rPr lang="en-US" dirty="0" smtClean="0"/>
              <a:t>Database: MySQL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smtClean="0"/>
              <a:t>Front End: React </a:t>
            </a:r>
            <a:r>
              <a:rPr lang="en-US" dirty="0" err="1" smtClean="0"/>
              <a:t>js</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Back End: Spring Boot</a:t>
            </a:r>
            <a:endParaRPr lang="en-US" dirty="0"/>
          </a:p>
        </p:txBody>
      </p:sp>
      <p:pic>
        <p:nvPicPr>
          <p:cNvPr id="12" name="Picture 11"/>
          <p:cNvPicPr>
            <a:picLocks noChangeAspect="1"/>
          </p:cNvPicPr>
          <p:nvPr/>
        </p:nvPicPr>
        <p:blipFill>
          <a:blip r:embed="rId6"/>
          <a:stretch>
            <a:fillRect/>
          </a:stretch>
        </p:blipFill>
        <p:spPr>
          <a:xfrm>
            <a:off x="3302072" y="1732056"/>
            <a:ext cx="2108128" cy="1012844"/>
          </a:xfrm>
          <a:prstGeom prst="rect">
            <a:avLst/>
          </a:prstGeom>
        </p:spPr>
      </p:pic>
      <p:pic>
        <p:nvPicPr>
          <p:cNvPr id="13" name="Picture 12"/>
          <p:cNvPicPr>
            <a:picLocks noChangeAspect="1"/>
          </p:cNvPicPr>
          <p:nvPr/>
        </p:nvPicPr>
        <p:blipFill>
          <a:blip r:embed="rId7"/>
          <a:stretch>
            <a:fillRect/>
          </a:stretch>
        </p:blipFill>
        <p:spPr>
          <a:xfrm>
            <a:off x="3302072" y="3057745"/>
            <a:ext cx="2324100" cy="1300300"/>
          </a:xfrm>
          <a:prstGeom prst="rect">
            <a:avLst/>
          </a:prstGeom>
        </p:spPr>
      </p:pic>
      <p:pic>
        <p:nvPicPr>
          <p:cNvPr id="14" name="Picture 13"/>
          <p:cNvPicPr>
            <a:picLocks noChangeAspect="1"/>
          </p:cNvPicPr>
          <p:nvPr/>
        </p:nvPicPr>
        <p:blipFill>
          <a:blip r:embed="rId8"/>
          <a:stretch>
            <a:fillRect/>
          </a:stretch>
        </p:blipFill>
        <p:spPr>
          <a:xfrm>
            <a:off x="3316254" y="5064919"/>
            <a:ext cx="2435289" cy="1322014"/>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4001008" cy="443070"/>
          </a:xfrm>
          <a:prstGeom prst="rect">
            <a:avLst/>
          </a:prstGeom>
        </p:spPr>
        <p:txBody>
          <a:bodyPr vert="horz" wrap="square" lIns="0" tIns="12065" rIns="0" bIns="0" rtlCol="0">
            <a:spAutoFit/>
          </a:bodyPr>
          <a:lstStyle/>
          <a:p>
            <a:pPr marL="12700">
              <a:lnSpc>
                <a:spcPct val="100000"/>
              </a:lnSpc>
              <a:spcBef>
                <a:spcPts val="95"/>
              </a:spcBef>
            </a:pPr>
            <a:r>
              <a:rPr lang="en-US" sz="2800" spc="-5" dirty="0">
                <a:solidFill>
                  <a:srgbClr val="FFFFFF"/>
                </a:solidFill>
                <a:latin typeface="Arial"/>
                <a:cs typeface="Arial"/>
              </a:rPr>
              <a:t>7</a:t>
            </a:r>
            <a:r>
              <a:rPr sz="2800" spc="-5" dirty="0">
                <a:solidFill>
                  <a:srgbClr val="FFFFFF"/>
                </a:solidFill>
                <a:latin typeface="Arial"/>
                <a:cs typeface="Arial"/>
              </a:rPr>
              <a:t>. </a:t>
            </a:r>
            <a:r>
              <a:rPr lang="en-US" sz="2800" spc="-5" dirty="0">
                <a:solidFill>
                  <a:srgbClr val="FFFFFF"/>
                </a:solidFill>
                <a:latin typeface="Arial"/>
                <a:cs typeface="Arial"/>
              </a:rPr>
              <a:t>Project Gantt Chart</a:t>
            </a:r>
            <a:endParaRPr sz="2800" dirty="0">
              <a:latin typeface="Arial"/>
              <a:cs typeface="Arial"/>
            </a:endParaRPr>
          </a:p>
        </p:txBody>
      </p:sp>
      <p:grpSp>
        <p:nvGrpSpPr>
          <p:cNvPr id="3" name="object 3"/>
          <p:cNvGrpSpPr/>
          <p:nvPr/>
        </p:nvGrpSpPr>
        <p:grpSpPr>
          <a:xfrm>
            <a:off x="15240" y="1147546"/>
            <a:ext cx="8982710" cy="5651500"/>
            <a:chOff x="15240" y="1147546"/>
            <a:chExt cx="8982710" cy="5651500"/>
          </a:xfrm>
        </p:grpSpPr>
        <p:sp>
          <p:nvSpPr>
            <p:cNvPr id="4" name="object 4"/>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240" y="1147546"/>
              <a:ext cx="4373880" cy="614197"/>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a:p>
          </p:txBody>
        </p:sp>
        <p:sp>
          <p:nvSpPr>
            <p:cNvPr id="7" name="object 7"/>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sp>
        <p:nvSpPr>
          <p:cNvPr id="8" name="TextBox 7"/>
          <p:cNvSpPr txBox="1"/>
          <p:nvPr/>
        </p:nvSpPr>
        <p:spPr>
          <a:xfrm>
            <a:off x="113791" y="1219200"/>
            <a:ext cx="8850757" cy="2308324"/>
          </a:xfrm>
          <a:prstGeom prst="rect">
            <a:avLst/>
          </a:prstGeom>
          <a:noFill/>
        </p:spPr>
        <p:txBody>
          <a:bodyPr wrap="square" rtlCol="0">
            <a:spAutoFit/>
          </a:bodyPr>
          <a:lstStyle/>
          <a:p>
            <a:r>
              <a:rPr lang="en-US" b="1" dirty="0" smtClean="0"/>
              <a:t>Gantt Chat</a:t>
            </a:r>
          </a:p>
          <a:p>
            <a:endParaRPr lang="en-US" b="1" dirty="0"/>
          </a:p>
          <a:p>
            <a:pPr marL="285750" indent="-285750">
              <a:buFont typeface="Arial" panose="020B0604020202020204" pitchFamily="34" charset="0"/>
              <a:buChar char="•"/>
            </a:pPr>
            <a:r>
              <a:rPr lang="en-US" dirty="0"/>
              <a:t>Gantt charts assist project managers and planners in scheduling and organizing their work effectively</a:t>
            </a:r>
            <a:r>
              <a:rPr lang="en-US" dirty="0" smtClean="0"/>
              <a:t>.</a:t>
            </a:r>
          </a:p>
          <a:p>
            <a:pPr marL="285750" indent="-285750">
              <a:buFont typeface="Arial" panose="020B0604020202020204" pitchFamily="34" charset="0"/>
              <a:buChar char="•"/>
            </a:pPr>
            <a:r>
              <a:rPr lang="en-US" dirty="0"/>
              <a:t>The charts provide a visual representation of tasks and activities within a project, allowing for better planning and coordination</a:t>
            </a:r>
            <a:r>
              <a:rPr lang="en-US" dirty="0" smtClean="0"/>
              <a:t>.</a:t>
            </a:r>
          </a:p>
          <a:p>
            <a:pPr marL="285750" indent="-285750">
              <a:buFont typeface="Arial" panose="020B0604020202020204" pitchFamily="34" charset="0"/>
              <a:buChar char="•"/>
            </a:pPr>
            <a:r>
              <a:rPr lang="en-US" dirty="0"/>
              <a:t>Gantt charts also facilitate communication and collaboration among project managers, team members, and stakeholders.</a:t>
            </a:r>
            <a:endParaRPr lang="en-US" b="1"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4001008" cy="443070"/>
          </a:xfrm>
          <a:prstGeom prst="rect">
            <a:avLst/>
          </a:prstGeom>
        </p:spPr>
        <p:txBody>
          <a:bodyPr vert="horz" wrap="square" lIns="0" tIns="12065" rIns="0" bIns="0" rtlCol="0">
            <a:spAutoFit/>
          </a:bodyPr>
          <a:lstStyle/>
          <a:p>
            <a:pPr marL="12700">
              <a:lnSpc>
                <a:spcPct val="100000"/>
              </a:lnSpc>
              <a:spcBef>
                <a:spcPts val="95"/>
              </a:spcBef>
            </a:pPr>
            <a:r>
              <a:rPr lang="en-US" sz="2800" spc="-5" dirty="0">
                <a:solidFill>
                  <a:srgbClr val="FFFFFF"/>
                </a:solidFill>
                <a:latin typeface="Arial"/>
                <a:cs typeface="Arial"/>
              </a:rPr>
              <a:t>7</a:t>
            </a:r>
            <a:r>
              <a:rPr sz="2800" spc="-5" dirty="0">
                <a:solidFill>
                  <a:srgbClr val="FFFFFF"/>
                </a:solidFill>
                <a:latin typeface="Arial"/>
                <a:cs typeface="Arial"/>
              </a:rPr>
              <a:t>. </a:t>
            </a:r>
            <a:r>
              <a:rPr lang="en-US" sz="2800" spc="-5" dirty="0">
                <a:solidFill>
                  <a:srgbClr val="FFFFFF"/>
                </a:solidFill>
                <a:latin typeface="Arial"/>
                <a:cs typeface="Arial"/>
              </a:rPr>
              <a:t>Project Gantt Chart</a:t>
            </a:r>
            <a:endParaRPr sz="2800" dirty="0">
              <a:latin typeface="Arial"/>
              <a:cs typeface="Arial"/>
            </a:endParaRPr>
          </a:p>
        </p:txBody>
      </p:sp>
      <p:grpSp>
        <p:nvGrpSpPr>
          <p:cNvPr id="3" name="object 3"/>
          <p:cNvGrpSpPr/>
          <p:nvPr/>
        </p:nvGrpSpPr>
        <p:grpSpPr>
          <a:xfrm>
            <a:off x="15240" y="1147546"/>
            <a:ext cx="8982710" cy="5651500"/>
            <a:chOff x="15240" y="1147546"/>
            <a:chExt cx="8982710" cy="5651500"/>
          </a:xfrm>
        </p:grpSpPr>
        <p:sp>
          <p:nvSpPr>
            <p:cNvPr id="4" name="object 4"/>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240" y="1147546"/>
              <a:ext cx="4373880" cy="614197"/>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a:p>
          </p:txBody>
        </p:sp>
        <p:sp>
          <p:nvSpPr>
            <p:cNvPr id="7" name="object 7"/>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pic>
        <p:nvPicPr>
          <p:cNvPr id="9" name="Picture 8"/>
          <p:cNvPicPr/>
          <p:nvPr/>
        </p:nvPicPr>
        <p:blipFill>
          <a:blip r:embed="rId4"/>
          <a:stretch>
            <a:fillRect/>
          </a:stretch>
        </p:blipFill>
        <p:spPr>
          <a:xfrm>
            <a:off x="196662" y="1454644"/>
            <a:ext cx="8418068" cy="4479044"/>
          </a:xfrm>
          <a:prstGeom prst="rect">
            <a:avLst/>
          </a:prstGeom>
          <a:ln>
            <a:solidFill>
              <a:schemeClr val="tx1"/>
            </a:solidFill>
          </a:ln>
        </p:spPr>
      </p:pic>
    </p:spTree>
    <p:extLst>
      <p:ext uri="{BB962C8B-B14F-4D97-AF65-F5344CB8AC3E}">
        <p14:creationId xmlns:p14="http://schemas.microsoft.com/office/powerpoint/2010/main" val="4567034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4839208" cy="443070"/>
          </a:xfrm>
          <a:prstGeom prst="rect">
            <a:avLst/>
          </a:prstGeom>
        </p:spPr>
        <p:txBody>
          <a:bodyPr vert="horz" wrap="square" lIns="0" tIns="12065" rIns="0" bIns="0" rtlCol="0">
            <a:spAutoFit/>
          </a:bodyPr>
          <a:lstStyle/>
          <a:p>
            <a:pPr marL="12700">
              <a:lnSpc>
                <a:spcPct val="100000"/>
              </a:lnSpc>
              <a:spcBef>
                <a:spcPts val="95"/>
              </a:spcBef>
            </a:pPr>
            <a:r>
              <a:rPr lang="en-US" sz="2800" spc="-5" dirty="0">
                <a:solidFill>
                  <a:srgbClr val="FFFFFF"/>
                </a:solidFill>
                <a:latin typeface="Arial"/>
                <a:cs typeface="Arial"/>
              </a:rPr>
              <a:t>8</a:t>
            </a:r>
            <a:r>
              <a:rPr sz="2800" spc="-5" dirty="0">
                <a:solidFill>
                  <a:srgbClr val="FFFFFF"/>
                </a:solidFill>
                <a:latin typeface="Arial"/>
                <a:cs typeface="Arial"/>
              </a:rPr>
              <a:t>. </a:t>
            </a:r>
            <a:r>
              <a:rPr lang="en-US" sz="2800" spc="-5" dirty="0">
                <a:solidFill>
                  <a:srgbClr val="FFFFFF"/>
                </a:solidFill>
                <a:latin typeface="Arial"/>
                <a:cs typeface="Arial"/>
              </a:rPr>
              <a:t>Project Execution</a:t>
            </a:r>
            <a:endParaRPr sz="2800" dirty="0">
              <a:latin typeface="Arial"/>
              <a:cs typeface="Arial"/>
            </a:endParaRPr>
          </a:p>
        </p:txBody>
      </p:sp>
      <p:grpSp>
        <p:nvGrpSpPr>
          <p:cNvPr id="3" name="object 3"/>
          <p:cNvGrpSpPr/>
          <p:nvPr/>
        </p:nvGrpSpPr>
        <p:grpSpPr>
          <a:xfrm>
            <a:off x="113792" y="1221936"/>
            <a:ext cx="8982710" cy="5651500"/>
            <a:chOff x="15240" y="1147546"/>
            <a:chExt cx="8982710" cy="5651500"/>
          </a:xfrm>
        </p:grpSpPr>
        <p:sp>
          <p:nvSpPr>
            <p:cNvPr id="4" name="object 4"/>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240" y="1147546"/>
              <a:ext cx="3133344" cy="614197"/>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dirty="0"/>
            </a:p>
          </p:txBody>
        </p:sp>
        <p:sp>
          <p:nvSpPr>
            <p:cNvPr id="7" name="object 7"/>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sp>
        <p:nvSpPr>
          <p:cNvPr id="8" name="Rectangle 7"/>
          <p:cNvSpPr/>
          <p:nvPr/>
        </p:nvSpPr>
        <p:spPr>
          <a:xfrm>
            <a:off x="381000" y="1371600"/>
            <a:ext cx="6781800" cy="344069"/>
          </a:xfrm>
          <a:prstGeom prst="rect">
            <a:avLst/>
          </a:prstGeom>
        </p:spPr>
        <p:txBody>
          <a:bodyPr wrap="square">
            <a:spAutoFit/>
          </a:bodyPr>
          <a:lstStyle/>
          <a:p>
            <a:pPr>
              <a:lnSpc>
                <a:spcPct val="107000"/>
              </a:lnSpc>
              <a:spcAft>
                <a:spcPts val="800"/>
              </a:spcAft>
            </a:pPr>
            <a:r>
              <a:rPr lang="en-US" sz="1600" b="1" dirty="0" smtClean="0">
                <a:ea typeface="Calibri" panose="020F0502020204030204" pitchFamily="34" charset="0"/>
                <a:cs typeface="Times New Roman" panose="02020603050405020304" pitchFamily="18" charset="0"/>
              </a:rPr>
              <a:t>Home Page</a:t>
            </a:r>
            <a:endParaRPr lang="en-US" sz="1600" b="1" dirty="0">
              <a:ea typeface="Calibri" panose="020F0502020204030204" pitchFamily="34" charset="0"/>
              <a:cs typeface="Times New Roman" panose="02020603050405020304" pitchFamily="18" charset="0"/>
            </a:endParaRPr>
          </a:p>
        </p:txBody>
      </p:sp>
      <p:grpSp>
        <p:nvGrpSpPr>
          <p:cNvPr id="14" name="Group 13"/>
          <p:cNvGrpSpPr/>
          <p:nvPr/>
        </p:nvGrpSpPr>
        <p:grpSpPr>
          <a:xfrm>
            <a:off x="1905000" y="1398173"/>
            <a:ext cx="5943600" cy="5332095"/>
            <a:chOff x="1295400" y="1221936"/>
            <a:chExt cx="5943600" cy="5332095"/>
          </a:xfrm>
        </p:grpSpPr>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5400" y="1221936"/>
              <a:ext cx="5943600" cy="2384425"/>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95400" y="3606996"/>
              <a:ext cx="5943600" cy="2947035"/>
            </a:xfrm>
            <a:prstGeom prst="rect">
              <a:avLst/>
            </a:prstGeom>
          </p:spPr>
        </p:pic>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4839208" cy="443070"/>
          </a:xfrm>
          <a:prstGeom prst="rect">
            <a:avLst/>
          </a:prstGeom>
        </p:spPr>
        <p:txBody>
          <a:bodyPr vert="horz" wrap="square" lIns="0" tIns="12065" rIns="0" bIns="0" rtlCol="0">
            <a:spAutoFit/>
          </a:bodyPr>
          <a:lstStyle/>
          <a:p>
            <a:pPr marL="12700">
              <a:lnSpc>
                <a:spcPct val="100000"/>
              </a:lnSpc>
              <a:spcBef>
                <a:spcPts val="95"/>
              </a:spcBef>
            </a:pPr>
            <a:r>
              <a:rPr lang="en-US" sz="2800" spc="-5" dirty="0">
                <a:solidFill>
                  <a:srgbClr val="FFFFFF"/>
                </a:solidFill>
                <a:latin typeface="Arial"/>
                <a:cs typeface="Arial"/>
              </a:rPr>
              <a:t>8</a:t>
            </a:r>
            <a:r>
              <a:rPr sz="2800" spc="-5" dirty="0">
                <a:solidFill>
                  <a:srgbClr val="FFFFFF"/>
                </a:solidFill>
                <a:latin typeface="Arial"/>
                <a:cs typeface="Arial"/>
              </a:rPr>
              <a:t>. </a:t>
            </a:r>
            <a:r>
              <a:rPr lang="en-US" sz="2800" spc="-5" dirty="0">
                <a:solidFill>
                  <a:srgbClr val="FFFFFF"/>
                </a:solidFill>
                <a:latin typeface="Arial"/>
                <a:cs typeface="Arial"/>
              </a:rPr>
              <a:t>Project Execution</a:t>
            </a:r>
            <a:endParaRPr sz="2800" dirty="0">
              <a:latin typeface="Arial"/>
              <a:cs typeface="Arial"/>
            </a:endParaRPr>
          </a:p>
        </p:txBody>
      </p:sp>
      <p:grpSp>
        <p:nvGrpSpPr>
          <p:cNvPr id="3" name="object 3"/>
          <p:cNvGrpSpPr/>
          <p:nvPr/>
        </p:nvGrpSpPr>
        <p:grpSpPr>
          <a:xfrm>
            <a:off x="80645" y="1206500"/>
            <a:ext cx="8982710" cy="5651500"/>
            <a:chOff x="15240" y="1147546"/>
            <a:chExt cx="8982710" cy="5651500"/>
          </a:xfrm>
        </p:grpSpPr>
        <p:sp>
          <p:nvSpPr>
            <p:cNvPr id="4" name="object 4"/>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240" y="1147546"/>
              <a:ext cx="3133344" cy="614197"/>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dirty="0"/>
            </a:p>
          </p:txBody>
        </p:sp>
        <p:sp>
          <p:nvSpPr>
            <p:cNvPr id="7" name="object 7"/>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sp>
        <p:nvSpPr>
          <p:cNvPr id="8" name="Rectangle 7"/>
          <p:cNvSpPr/>
          <p:nvPr/>
        </p:nvSpPr>
        <p:spPr>
          <a:xfrm>
            <a:off x="381000" y="1371600"/>
            <a:ext cx="6781800" cy="388696"/>
          </a:xfrm>
          <a:prstGeom prst="rect">
            <a:avLst/>
          </a:prstGeom>
        </p:spPr>
        <p:txBody>
          <a:bodyPr wrap="square">
            <a:spAutoFit/>
          </a:bodyPr>
          <a:lstStyle/>
          <a:p>
            <a:pPr>
              <a:lnSpc>
                <a:spcPct val="107000"/>
              </a:lnSpc>
              <a:spcAft>
                <a:spcPts val="800"/>
              </a:spcAft>
            </a:pPr>
            <a:r>
              <a:rPr lang="en-US" b="1" dirty="0" smtClean="0">
                <a:ea typeface="Calibri" panose="020F0502020204030204" pitchFamily="34" charset="0"/>
                <a:cs typeface="Times New Roman" panose="02020603050405020304" pitchFamily="18" charset="0"/>
              </a:rPr>
              <a:t>Member/Rider/Volunteer registration </a:t>
            </a:r>
            <a:r>
              <a:rPr lang="en-US" b="1" dirty="0">
                <a:ea typeface="Calibri" panose="020F0502020204030204" pitchFamily="34" charset="0"/>
                <a:cs typeface="Times New Roman" panose="02020603050405020304" pitchFamily="18" charset="0"/>
              </a:rPr>
              <a:t>with their </a:t>
            </a:r>
            <a:r>
              <a:rPr lang="en-US" b="1" dirty="0" smtClean="0">
                <a:ea typeface="Calibri" panose="020F0502020204030204" pitchFamily="34" charset="0"/>
                <a:cs typeface="Times New Roman" panose="02020603050405020304" pitchFamily="18" charset="0"/>
              </a:rPr>
              <a:t>details</a:t>
            </a:r>
            <a:endParaRPr lang="en-US" sz="1600" dirty="0">
              <a:ea typeface="Calibri" panose="020F0502020204030204" pitchFamily="34" charset="0"/>
              <a:cs typeface="Times New Roman" panose="02020603050405020304" pitchFamily="18" charset="0"/>
            </a:endParaRPr>
          </a:p>
        </p:txBody>
      </p:sp>
      <p:pic>
        <p:nvPicPr>
          <p:cNvPr id="10" name="Picture 9"/>
          <p:cNvPicPr>
            <a:picLocks noChangeAspect="1"/>
          </p:cNvPicPr>
          <p:nvPr/>
        </p:nvPicPr>
        <p:blipFill>
          <a:blip r:embed="rId4"/>
          <a:stretch>
            <a:fillRect/>
          </a:stretch>
        </p:blipFill>
        <p:spPr>
          <a:xfrm>
            <a:off x="1647317" y="1745017"/>
            <a:ext cx="5722874" cy="4908070"/>
          </a:xfrm>
          <a:prstGeom prst="rect">
            <a:avLst/>
          </a:prstGeom>
        </p:spPr>
      </p:pic>
      <p:sp>
        <p:nvSpPr>
          <p:cNvPr id="11" name="Rectangle 10"/>
          <p:cNvSpPr/>
          <p:nvPr/>
        </p:nvSpPr>
        <p:spPr>
          <a:xfrm>
            <a:off x="3429000" y="3733800"/>
            <a:ext cx="1981200" cy="381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3280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3109595"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Arial"/>
                <a:cs typeface="Arial"/>
              </a:rPr>
              <a:t>1. Project</a:t>
            </a:r>
            <a:r>
              <a:rPr sz="2800" spc="-10" dirty="0">
                <a:solidFill>
                  <a:srgbClr val="FFFFFF"/>
                </a:solidFill>
                <a:latin typeface="Arial"/>
                <a:cs typeface="Arial"/>
              </a:rPr>
              <a:t> </a:t>
            </a:r>
            <a:r>
              <a:rPr sz="2800" spc="-5" dirty="0">
                <a:solidFill>
                  <a:srgbClr val="FFFFFF"/>
                </a:solidFill>
                <a:latin typeface="Arial"/>
                <a:cs typeface="Arial"/>
              </a:rPr>
              <a:t>Definition</a:t>
            </a:r>
            <a:endParaRPr sz="2800" dirty="0">
              <a:latin typeface="Arial"/>
              <a:cs typeface="Arial"/>
            </a:endParaRPr>
          </a:p>
        </p:txBody>
      </p:sp>
      <p:grpSp>
        <p:nvGrpSpPr>
          <p:cNvPr id="3" name="object 3"/>
          <p:cNvGrpSpPr/>
          <p:nvPr/>
        </p:nvGrpSpPr>
        <p:grpSpPr>
          <a:xfrm>
            <a:off x="12999" y="1143000"/>
            <a:ext cx="8982710" cy="5651500"/>
            <a:chOff x="15240" y="1147572"/>
            <a:chExt cx="8982710" cy="5651500"/>
          </a:xfrm>
        </p:grpSpPr>
        <p:sp>
          <p:nvSpPr>
            <p:cNvPr id="4" name="object 4"/>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240" y="1147572"/>
              <a:ext cx="2599944" cy="3304031"/>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a:p>
          </p:txBody>
        </p:sp>
        <p:sp>
          <p:nvSpPr>
            <p:cNvPr id="7" name="object 7"/>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sp>
        <p:nvSpPr>
          <p:cNvPr id="8" name="object 8"/>
          <p:cNvSpPr txBox="1"/>
          <p:nvPr/>
        </p:nvSpPr>
        <p:spPr>
          <a:xfrm>
            <a:off x="184150" y="1337866"/>
            <a:ext cx="8652561" cy="5245667"/>
          </a:xfrm>
          <a:prstGeom prst="rect">
            <a:avLst/>
          </a:prstGeom>
        </p:spPr>
        <p:txBody>
          <a:bodyPr vert="horz" wrap="square" lIns="0" tIns="13335" rIns="0" bIns="0" rtlCol="0">
            <a:spAutoFit/>
          </a:bodyPr>
          <a:lstStyle/>
          <a:p>
            <a:pPr marL="299085" indent="-287020">
              <a:lnSpc>
                <a:spcPct val="100000"/>
              </a:lnSpc>
              <a:spcBef>
                <a:spcPts val="105"/>
              </a:spcBef>
              <a:buFont typeface="Wingdings"/>
              <a:buChar char=""/>
              <a:tabLst>
                <a:tab pos="299720" algn="l"/>
              </a:tabLst>
            </a:pPr>
            <a:r>
              <a:rPr sz="2000" b="1" spc="-5" dirty="0">
                <a:latin typeface="Carlito"/>
                <a:cs typeface="Carlito"/>
              </a:rPr>
              <a:t>Project</a:t>
            </a:r>
            <a:r>
              <a:rPr sz="2000" b="1" spc="-85" dirty="0">
                <a:latin typeface="Carlito"/>
                <a:cs typeface="Carlito"/>
              </a:rPr>
              <a:t> </a:t>
            </a:r>
            <a:r>
              <a:rPr lang="en-US" sz="2000" b="1" spc="-5" dirty="0">
                <a:latin typeface="Carlito"/>
                <a:cs typeface="Carlito"/>
              </a:rPr>
              <a:t>Introduction:</a:t>
            </a:r>
          </a:p>
          <a:p>
            <a:pPr algn="just"/>
            <a:r>
              <a:rPr lang="en-US" sz="2000" dirty="0">
                <a:latin typeface="Calibri" panose="020F0502020204030204" pitchFamily="34" charset="0"/>
                <a:cs typeface="Calibri" panose="020F0502020204030204" pitchFamily="34" charset="0"/>
              </a:rPr>
              <a:t>As a full-stack web developer team for Unity One Solutions, we are assigned to develop the “Meals on Wheels” project. Meals on Wheels is an online food delivery service platform managed by the charitable organization Merry Meal that provides hot noon meals to qualified seniors living at home who are unable to prepare their food or maintain their nutritional condition because of old age, illness, or disabilities. The service will be offered from Monday through Friday. And, who is more than ten kilometers away from their contracted kitchens, they will be delivered frozen meals throughout the week. Over the weekend, frozen meals will be delivered to all the members</a:t>
            </a:r>
            <a:r>
              <a:rPr lang="en-US" sz="2000" dirty="0" smtClean="0">
                <a:latin typeface="Calibri" panose="020F0502020204030204" pitchFamily="34" charset="0"/>
                <a:cs typeface="Calibri" panose="020F0502020204030204" pitchFamily="34" charset="0"/>
              </a:rPr>
              <a:t>.</a:t>
            </a:r>
          </a:p>
          <a:p>
            <a:pPr algn="just"/>
            <a:r>
              <a:rPr lang="en-US" sz="2000" dirty="0"/>
              <a:t>The Application should allow</a:t>
            </a:r>
            <a:endParaRPr lang="en-US" sz="2000" dirty="0" smtClean="0">
              <a:latin typeface="Calibri" panose="020F0502020204030204" pitchFamily="34" charset="0"/>
              <a:cs typeface="Calibri" panose="020F0502020204030204" pitchFamily="34" charset="0"/>
            </a:endParaRPr>
          </a:p>
          <a:p>
            <a:r>
              <a:rPr lang="en-US" sz="2000" dirty="0"/>
              <a:t>•	Members and	Caregivers registration with their requirements</a:t>
            </a:r>
          </a:p>
          <a:p>
            <a:r>
              <a:rPr lang="en-US" sz="2000" dirty="0"/>
              <a:t>•	Partners and	Volunteers registration with their details	</a:t>
            </a:r>
          </a:p>
          <a:p>
            <a:r>
              <a:rPr lang="en-US" sz="2000" dirty="0"/>
              <a:t>•	Fundraising through	Donors/Supporters</a:t>
            </a:r>
          </a:p>
          <a:p>
            <a:r>
              <a:rPr lang="en-US" sz="2000" dirty="0"/>
              <a:t>•	Menu	Planning and	Preparation	</a:t>
            </a:r>
          </a:p>
          <a:p>
            <a:r>
              <a:rPr lang="en-US" sz="2000" dirty="0"/>
              <a:t>•	Meal Delivery Management of partners and riders</a:t>
            </a:r>
          </a:p>
          <a:p>
            <a:endParaRPr lang="en-MY" sz="2000" dirty="0">
              <a:solidFill>
                <a:schemeClr val="tx1"/>
              </a:solidFill>
              <a:latin typeface="Calibri" panose="020F0502020204030204" pitchFamily="34" charset="0"/>
              <a:cs typeface="Calibri" panose="020F050202020403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4839208" cy="443070"/>
          </a:xfrm>
          <a:prstGeom prst="rect">
            <a:avLst/>
          </a:prstGeom>
        </p:spPr>
        <p:txBody>
          <a:bodyPr vert="horz" wrap="square" lIns="0" tIns="12065" rIns="0" bIns="0" rtlCol="0">
            <a:spAutoFit/>
          </a:bodyPr>
          <a:lstStyle/>
          <a:p>
            <a:pPr marL="12700">
              <a:lnSpc>
                <a:spcPct val="100000"/>
              </a:lnSpc>
              <a:spcBef>
                <a:spcPts val="95"/>
              </a:spcBef>
            </a:pPr>
            <a:r>
              <a:rPr lang="en-US" sz="2800" spc="-5" dirty="0">
                <a:solidFill>
                  <a:srgbClr val="FFFFFF"/>
                </a:solidFill>
                <a:latin typeface="Arial"/>
                <a:cs typeface="Arial"/>
              </a:rPr>
              <a:t>8</a:t>
            </a:r>
            <a:r>
              <a:rPr sz="2800" spc="-5" dirty="0">
                <a:solidFill>
                  <a:srgbClr val="FFFFFF"/>
                </a:solidFill>
                <a:latin typeface="Arial"/>
                <a:cs typeface="Arial"/>
              </a:rPr>
              <a:t>. </a:t>
            </a:r>
            <a:r>
              <a:rPr lang="en-US" sz="2800" spc="-5" dirty="0">
                <a:solidFill>
                  <a:srgbClr val="FFFFFF"/>
                </a:solidFill>
                <a:latin typeface="Arial"/>
                <a:cs typeface="Arial"/>
              </a:rPr>
              <a:t>Project Execution</a:t>
            </a:r>
            <a:endParaRPr sz="2800" dirty="0">
              <a:latin typeface="Arial"/>
              <a:cs typeface="Arial"/>
            </a:endParaRPr>
          </a:p>
        </p:txBody>
      </p:sp>
      <p:grpSp>
        <p:nvGrpSpPr>
          <p:cNvPr id="3" name="object 3"/>
          <p:cNvGrpSpPr/>
          <p:nvPr/>
        </p:nvGrpSpPr>
        <p:grpSpPr>
          <a:xfrm>
            <a:off x="80645" y="1206500"/>
            <a:ext cx="8982710" cy="5651500"/>
            <a:chOff x="15240" y="1147546"/>
            <a:chExt cx="8982710" cy="5651500"/>
          </a:xfrm>
        </p:grpSpPr>
        <p:sp>
          <p:nvSpPr>
            <p:cNvPr id="4" name="object 4"/>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240" y="1147546"/>
              <a:ext cx="3133344" cy="614197"/>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dirty="0"/>
            </a:p>
          </p:txBody>
        </p:sp>
        <p:sp>
          <p:nvSpPr>
            <p:cNvPr id="7" name="object 7"/>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sp>
        <p:nvSpPr>
          <p:cNvPr id="8" name="Rectangle 7"/>
          <p:cNvSpPr/>
          <p:nvPr/>
        </p:nvSpPr>
        <p:spPr>
          <a:xfrm>
            <a:off x="381000" y="1371600"/>
            <a:ext cx="6781800" cy="388696"/>
          </a:xfrm>
          <a:prstGeom prst="rect">
            <a:avLst/>
          </a:prstGeom>
        </p:spPr>
        <p:txBody>
          <a:bodyPr wrap="square">
            <a:spAutoFit/>
          </a:bodyPr>
          <a:lstStyle/>
          <a:p>
            <a:pPr>
              <a:lnSpc>
                <a:spcPct val="107000"/>
              </a:lnSpc>
              <a:spcAft>
                <a:spcPts val="800"/>
              </a:spcAft>
            </a:pPr>
            <a:r>
              <a:rPr lang="en-US" b="1" dirty="0" smtClean="0">
                <a:ea typeface="Calibri" panose="020F0502020204030204" pitchFamily="34" charset="0"/>
                <a:cs typeface="Times New Roman" panose="02020603050405020304" pitchFamily="18" charset="0"/>
              </a:rPr>
              <a:t>Member/Rider/Volunteer Login form</a:t>
            </a:r>
            <a:endParaRPr lang="en-US" sz="1600" dirty="0">
              <a:ea typeface="Calibri" panose="020F0502020204030204" pitchFamily="34" charset="0"/>
              <a:cs typeface="Times New Roman" panose="02020603050405020304" pitchFamily="18" charset="0"/>
            </a:endParaRPr>
          </a:p>
        </p:txBody>
      </p:sp>
      <p:pic>
        <p:nvPicPr>
          <p:cNvPr id="9" name="Picture 8"/>
          <p:cNvPicPr>
            <a:picLocks noChangeAspect="1"/>
          </p:cNvPicPr>
          <p:nvPr/>
        </p:nvPicPr>
        <p:blipFill>
          <a:blip r:embed="rId4"/>
          <a:stretch>
            <a:fillRect/>
          </a:stretch>
        </p:blipFill>
        <p:spPr>
          <a:xfrm>
            <a:off x="1291407" y="2165804"/>
            <a:ext cx="6615793" cy="3352800"/>
          </a:xfrm>
          <a:prstGeom prst="rect">
            <a:avLst/>
          </a:prstGeom>
        </p:spPr>
      </p:pic>
    </p:spTree>
    <p:extLst>
      <p:ext uri="{BB962C8B-B14F-4D97-AF65-F5344CB8AC3E}">
        <p14:creationId xmlns:p14="http://schemas.microsoft.com/office/powerpoint/2010/main" val="41096870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4839208" cy="443070"/>
          </a:xfrm>
          <a:prstGeom prst="rect">
            <a:avLst/>
          </a:prstGeom>
        </p:spPr>
        <p:txBody>
          <a:bodyPr vert="horz" wrap="square" lIns="0" tIns="12065" rIns="0" bIns="0" rtlCol="0">
            <a:spAutoFit/>
          </a:bodyPr>
          <a:lstStyle/>
          <a:p>
            <a:pPr marL="12700">
              <a:lnSpc>
                <a:spcPct val="100000"/>
              </a:lnSpc>
              <a:spcBef>
                <a:spcPts val="95"/>
              </a:spcBef>
            </a:pPr>
            <a:r>
              <a:rPr lang="en-US" sz="2800" spc="-5" dirty="0">
                <a:solidFill>
                  <a:srgbClr val="FFFFFF"/>
                </a:solidFill>
                <a:latin typeface="Arial"/>
                <a:cs typeface="Arial"/>
              </a:rPr>
              <a:t>8</a:t>
            </a:r>
            <a:r>
              <a:rPr sz="2800" spc="-5" dirty="0">
                <a:solidFill>
                  <a:srgbClr val="FFFFFF"/>
                </a:solidFill>
                <a:latin typeface="Arial"/>
                <a:cs typeface="Arial"/>
              </a:rPr>
              <a:t>. </a:t>
            </a:r>
            <a:r>
              <a:rPr lang="en-US" sz="2800" spc="-5" dirty="0">
                <a:solidFill>
                  <a:srgbClr val="FFFFFF"/>
                </a:solidFill>
                <a:latin typeface="Arial"/>
                <a:cs typeface="Arial"/>
              </a:rPr>
              <a:t>Project Execution</a:t>
            </a:r>
            <a:endParaRPr sz="2800" dirty="0">
              <a:latin typeface="Arial"/>
              <a:cs typeface="Arial"/>
            </a:endParaRPr>
          </a:p>
        </p:txBody>
      </p:sp>
      <p:grpSp>
        <p:nvGrpSpPr>
          <p:cNvPr id="3" name="object 3"/>
          <p:cNvGrpSpPr/>
          <p:nvPr/>
        </p:nvGrpSpPr>
        <p:grpSpPr>
          <a:xfrm>
            <a:off x="80645" y="1206500"/>
            <a:ext cx="8982710" cy="5651500"/>
            <a:chOff x="15240" y="1147546"/>
            <a:chExt cx="8982710" cy="5651500"/>
          </a:xfrm>
        </p:grpSpPr>
        <p:sp>
          <p:nvSpPr>
            <p:cNvPr id="4" name="object 4"/>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240" y="1147546"/>
              <a:ext cx="3133344" cy="614197"/>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dirty="0"/>
            </a:p>
          </p:txBody>
        </p:sp>
        <p:sp>
          <p:nvSpPr>
            <p:cNvPr id="7" name="object 7"/>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sp>
        <p:nvSpPr>
          <p:cNvPr id="8" name="Rectangle 7"/>
          <p:cNvSpPr/>
          <p:nvPr/>
        </p:nvSpPr>
        <p:spPr>
          <a:xfrm>
            <a:off x="381000" y="1371600"/>
            <a:ext cx="6781800" cy="375552"/>
          </a:xfrm>
          <a:prstGeom prst="rect">
            <a:avLst/>
          </a:prstGeom>
        </p:spPr>
        <p:txBody>
          <a:bodyPr wrap="square">
            <a:spAutoFit/>
          </a:bodyPr>
          <a:lstStyle/>
          <a:p>
            <a:pPr>
              <a:lnSpc>
                <a:spcPct val="107000"/>
              </a:lnSpc>
              <a:spcAft>
                <a:spcPts val="800"/>
              </a:spcAft>
            </a:pPr>
            <a:r>
              <a:rPr lang="en-US" b="1" dirty="0">
                <a:ea typeface="Calibri" panose="020F0502020204030204" pitchFamily="34" charset="0"/>
                <a:cs typeface="Times New Roman" panose="02020603050405020304" pitchFamily="18" charset="0"/>
              </a:rPr>
              <a:t>M01: 1.	Partners registration with their </a:t>
            </a:r>
            <a:r>
              <a:rPr lang="en-US" b="1" dirty="0" smtClean="0">
                <a:ea typeface="Calibri" panose="020F0502020204030204" pitchFamily="34" charset="0"/>
                <a:cs typeface="Times New Roman" panose="02020603050405020304" pitchFamily="18" charset="0"/>
              </a:rPr>
              <a:t>details</a:t>
            </a:r>
            <a:endParaRPr lang="en-US" sz="1600" dirty="0">
              <a:ea typeface="Calibri" panose="020F0502020204030204" pitchFamily="34" charset="0"/>
              <a:cs typeface="Times New Roman" panose="02020603050405020304" pitchFamily="18" charset="0"/>
            </a:endParaRPr>
          </a:p>
        </p:txBody>
      </p:sp>
      <p:pic>
        <p:nvPicPr>
          <p:cNvPr id="9" name="Picture 8"/>
          <p:cNvPicPr/>
          <p:nvPr/>
        </p:nvPicPr>
        <p:blipFill>
          <a:blip r:embed="rId4"/>
          <a:stretch>
            <a:fillRect/>
          </a:stretch>
        </p:blipFill>
        <p:spPr>
          <a:xfrm>
            <a:off x="1524000" y="2275560"/>
            <a:ext cx="5181600" cy="3505200"/>
          </a:xfrm>
          <a:prstGeom prst="rect">
            <a:avLst/>
          </a:prstGeom>
        </p:spPr>
      </p:pic>
    </p:spTree>
    <p:extLst>
      <p:ext uri="{BB962C8B-B14F-4D97-AF65-F5344CB8AC3E}">
        <p14:creationId xmlns:p14="http://schemas.microsoft.com/office/powerpoint/2010/main" val="7453713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4839208" cy="443070"/>
          </a:xfrm>
          <a:prstGeom prst="rect">
            <a:avLst/>
          </a:prstGeom>
        </p:spPr>
        <p:txBody>
          <a:bodyPr vert="horz" wrap="square" lIns="0" tIns="12065" rIns="0" bIns="0" rtlCol="0">
            <a:spAutoFit/>
          </a:bodyPr>
          <a:lstStyle/>
          <a:p>
            <a:pPr marL="12700">
              <a:lnSpc>
                <a:spcPct val="100000"/>
              </a:lnSpc>
              <a:spcBef>
                <a:spcPts val="95"/>
              </a:spcBef>
            </a:pPr>
            <a:r>
              <a:rPr lang="en-US" sz="2800" spc="-5" dirty="0">
                <a:solidFill>
                  <a:srgbClr val="FFFFFF"/>
                </a:solidFill>
                <a:latin typeface="Arial"/>
                <a:cs typeface="Arial"/>
              </a:rPr>
              <a:t>8</a:t>
            </a:r>
            <a:r>
              <a:rPr sz="2800" spc="-5" dirty="0">
                <a:solidFill>
                  <a:srgbClr val="FFFFFF"/>
                </a:solidFill>
                <a:latin typeface="Arial"/>
                <a:cs typeface="Arial"/>
              </a:rPr>
              <a:t>. </a:t>
            </a:r>
            <a:r>
              <a:rPr lang="en-US" sz="2800" spc="-5" dirty="0">
                <a:solidFill>
                  <a:srgbClr val="FFFFFF"/>
                </a:solidFill>
                <a:latin typeface="Arial"/>
                <a:cs typeface="Arial"/>
              </a:rPr>
              <a:t>Project Execution</a:t>
            </a:r>
            <a:endParaRPr sz="2800" dirty="0">
              <a:latin typeface="Arial"/>
              <a:cs typeface="Arial"/>
            </a:endParaRPr>
          </a:p>
        </p:txBody>
      </p:sp>
      <p:grpSp>
        <p:nvGrpSpPr>
          <p:cNvPr id="3" name="object 3"/>
          <p:cNvGrpSpPr/>
          <p:nvPr/>
        </p:nvGrpSpPr>
        <p:grpSpPr>
          <a:xfrm>
            <a:off x="80645" y="1206500"/>
            <a:ext cx="8982710" cy="5651500"/>
            <a:chOff x="15240" y="1147546"/>
            <a:chExt cx="8982710" cy="5651500"/>
          </a:xfrm>
        </p:grpSpPr>
        <p:sp>
          <p:nvSpPr>
            <p:cNvPr id="4" name="object 4"/>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240" y="1147546"/>
              <a:ext cx="3133344" cy="614197"/>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dirty="0"/>
            </a:p>
          </p:txBody>
        </p:sp>
        <p:sp>
          <p:nvSpPr>
            <p:cNvPr id="7" name="object 7"/>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sp>
        <p:nvSpPr>
          <p:cNvPr id="11" name="Rectangle 10"/>
          <p:cNvSpPr/>
          <p:nvPr/>
        </p:nvSpPr>
        <p:spPr>
          <a:xfrm>
            <a:off x="521883" y="1332516"/>
            <a:ext cx="2011513" cy="369332"/>
          </a:xfrm>
          <a:prstGeom prst="rect">
            <a:avLst/>
          </a:prstGeom>
        </p:spPr>
        <p:txBody>
          <a:bodyPr wrap="none">
            <a:spAutoFit/>
          </a:bodyPr>
          <a:lstStyle/>
          <a:p>
            <a:r>
              <a:rPr lang="en-US" dirty="0"/>
              <a:t>Partner </a:t>
            </a:r>
            <a:r>
              <a:rPr lang="en-US" dirty="0" err="1"/>
              <a:t>HomePage</a:t>
            </a:r>
            <a:r>
              <a:rPr lang="en-US" dirty="0"/>
              <a:t>:</a:t>
            </a:r>
          </a:p>
        </p:txBody>
      </p:sp>
      <p:pic>
        <p:nvPicPr>
          <p:cNvPr id="12" name="Picture 11"/>
          <p:cNvPicPr/>
          <p:nvPr/>
        </p:nvPicPr>
        <p:blipFill>
          <a:blip r:embed="rId4"/>
          <a:stretch>
            <a:fillRect/>
          </a:stretch>
        </p:blipFill>
        <p:spPr>
          <a:xfrm>
            <a:off x="2133600" y="1897921"/>
            <a:ext cx="4824730" cy="3794760"/>
          </a:xfrm>
          <a:prstGeom prst="rect">
            <a:avLst/>
          </a:prstGeom>
        </p:spPr>
      </p:pic>
    </p:spTree>
    <p:extLst>
      <p:ext uri="{BB962C8B-B14F-4D97-AF65-F5344CB8AC3E}">
        <p14:creationId xmlns:p14="http://schemas.microsoft.com/office/powerpoint/2010/main" val="14419966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4839208" cy="443070"/>
          </a:xfrm>
          <a:prstGeom prst="rect">
            <a:avLst/>
          </a:prstGeom>
        </p:spPr>
        <p:txBody>
          <a:bodyPr vert="horz" wrap="square" lIns="0" tIns="12065" rIns="0" bIns="0" rtlCol="0">
            <a:spAutoFit/>
          </a:bodyPr>
          <a:lstStyle/>
          <a:p>
            <a:pPr marL="12700">
              <a:lnSpc>
                <a:spcPct val="100000"/>
              </a:lnSpc>
              <a:spcBef>
                <a:spcPts val="95"/>
              </a:spcBef>
            </a:pPr>
            <a:r>
              <a:rPr lang="en-US" sz="2800" spc="-5" dirty="0">
                <a:solidFill>
                  <a:srgbClr val="FFFFFF"/>
                </a:solidFill>
                <a:latin typeface="Arial"/>
                <a:cs typeface="Arial"/>
              </a:rPr>
              <a:t>8</a:t>
            </a:r>
            <a:r>
              <a:rPr sz="2800" spc="-5" dirty="0">
                <a:solidFill>
                  <a:srgbClr val="FFFFFF"/>
                </a:solidFill>
                <a:latin typeface="Arial"/>
                <a:cs typeface="Arial"/>
              </a:rPr>
              <a:t>. </a:t>
            </a:r>
            <a:r>
              <a:rPr lang="en-US" sz="2800" spc="-5" dirty="0">
                <a:solidFill>
                  <a:srgbClr val="FFFFFF"/>
                </a:solidFill>
                <a:latin typeface="Arial"/>
                <a:cs typeface="Arial"/>
              </a:rPr>
              <a:t>Project Execution</a:t>
            </a:r>
            <a:endParaRPr sz="2800" dirty="0">
              <a:latin typeface="Arial"/>
              <a:cs typeface="Arial"/>
            </a:endParaRPr>
          </a:p>
        </p:txBody>
      </p:sp>
      <p:grpSp>
        <p:nvGrpSpPr>
          <p:cNvPr id="3" name="object 3"/>
          <p:cNvGrpSpPr/>
          <p:nvPr/>
        </p:nvGrpSpPr>
        <p:grpSpPr>
          <a:xfrm>
            <a:off x="80645" y="1206500"/>
            <a:ext cx="8982710" cy="5651500"/>
            <a:chOff x="15240" y="1147546"/>
            <a:chExt cx="8982710" cy="5651500"/>
          </a:xfrm>
        </p:grpSpPr>
        <p:sp>
          <p:nvSpPr>
            <p:cNvPr id="4" name="object 4"/>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240" y="1147546"/>
              <a:ext cx="3133344" cy="614197"/>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dirty="0"/>
            </a:p>
          </p:txBody>
        </p:sp>
        <p:sp>
          <p:nvSpPr>
            <p:cNvPr id="7" name="object 7"/>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sp>
        <p:nvSpPr>
          <p:cNvPr id="8" name="Rectangle 7"/>
          <p:cNvSpPr/>
          <p:nvPr/>
        </p:nvSpPr>
        <p:spPr>
          <a:xfrm>
            <a:off x="381000" y="1371600"/>
            <a:ext cx="1265155" cy="369332"/>
          </a:xfrm>
          <a:prstGeom prst="rect">
            <a:avLst/>
          </a:prstGeom>
        </p:spPr>
        <p:txBody>
          <a:bodyPr wrap="none">
            <a:spAutoFit/>
          </a:bodyPr>
          <a:lstStyle/>
          <a:p>
            <a:r>
              <a:rPr lang="en-US" dirty="0" smtClean="0"/>
              <a:t>Dashboard</a:t>
            </a:r>
            <a:r>
              <a:rPr lang="en-US" dirty="0"/>
              <a:t>:</a:t>
            </a:r>
          </a:p>
        </p:txBody>
      </p:sp>
      <p:pic>
        <p:nvPicPr>
          <p:cNvPr id="9" name="Picture 8"/>
          <p:cNvPicPr/>
          <p:nvPr/>
        </p:nvPicPr>
        <p:blipFill>
          <a:blip r:embed="rId4"/>
          <a:stretch>
            <a:fillRect/>
          </a:stretch>
        </p:blipFill>
        <p:spPr>
          <a:xfrm>
            <a:off x="2366644" y="1866087"/>
            <a:ext cx="4465320" cy="3509645"/>
          </a:xfrm>
          <a:prstGeom prst="rect">
            <a:avLst/>
          </a:prstGeom>
        </p:spPr>
      </p:pic>
    </p:spTree>
    <p:extLst>
      <p:ext uri="{BB962C8B-B14F-4D97-AF65-F5344CB8AC3E}">
        <p14:creationId xmlns:p14="http://schemas.microsoft.com/office/powerpoint/2010/main" val="11677518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4839208" cy="443070"/>
          </a:xfrm>
          <a:prstGeom prst="rect">
            <a:avLst/>
          </a:prstGeom>
        </p:spPr>
        <p:txBody>
          <a:bodyPr vert="horz" wrap="square" lIns="0" tIns="12065" rIns="0" bIns="0" rtlCol="0">
            <a:spAutoFit/>
          </a:bodyPr>
          <a:lstStyle/>
          <a:p>
            <a:pPr marL="12700">
              <a:lnSpc>
                <a:spcPct val="100000"/>
              </a:lnSpc>
              <a:spcBef>
                <a:spcPts val="95"/>
              </a:spcBef>
            </a:pPr>
            <a:r>
              <a:rPr lang="en-US" sz="2800" spc="-5" dirty="0">
                <a:solidFill>
                  <a:srgbClr val="FFFFFF"/>
                </a:solidFill>
                <a:latin typeface="Arial"/>
                <a:cs typeface="Arial"/>
              </a:rPr>
              <a:t>8</a:t>
            </a:r>
            <a:r>
              <a:rPr sz="2800" spc="-5" dirty="0">
                <a:solidFill>
                  <a:srgbClr val="FFFFFF"/>
                </a:solidFill>
                <a:latin typeface="Arial"/>
                <a:cs typeface="Arial"/>
              </a:rPr>
              <a:t>. </a:t>
            </a:r>
            <a:r>
              <a:rPr lang="en-US" sz="2800" spc="-5" dirty="0">
                <a:solidFill>
                  <a:srgbClr val="FFFFFF"/>
                </a:solidFill>
                <a:latin typeface="Arial"/>
                <a:cs typeface="Arial"/>
              </a:rPr>
              <a:t>Project Execution</a:t>
            </a:r>
            <a:endParaRPr sz="2800" dirty="0">
              <a:latin typeface="Arial"/>
              <a:cs typeface="Arial"/>
            </a:endParaRPr>
          </a:p>
        </p:txBody>
      </p:sp>
      <p:grpSp>
        <p:nvGrpSpPr>
          <p:cNvPr id="3" name="object 3"/>
          <p:cNvGrpSpPr/>
          <p:nvPr/>
        </p:nvGrpSpPr>
        <p:grpSpPr>
          <a:xfrm>
            <a:off x="80645" y="1206500"/>
            <a:ext cx="8982710" cy="5651500"/>
            <a:chOff x="15240" y="1147546"/>
            <a:chExt cx="8982710" cy="5651500"/>
          </a:xfrm>
        </p:grpSpPr>
        <p:sp>
          <p:nvSpPr>
            <p:cNvPr id="4" name="object 4"/>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240" y="1147546"/>
              <a:ext cx="3133344" cy="614197"/>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dirty="0"/>
            </a:p>
          </p:txBody>
        </p:sp>
        <p:sp>
          <p:nvSpPr>
            <p:cNvPr id="7" name="object 7"/>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sp>
        <p:nvSpPr>
          <p:cNvPr id="8" name="Rectangle 7"/>
          <p:cNvSpPr/>
          <p:nvPr/>
        </p:nvSpPr>
        <p:spPr>
          <a:xfrm>
            <a:off x="381000" y="1465446"/>
            <a:ext cx="6858000" cy="369332"/>
          </a:xfrm>
          <a:prstGeom prst="rect">
            <a:avLst/>
          </a:prstGeom>
        </p:spPr>
        <p:txBody>
          <a:bodyPr wrap="square">
            <a:spAutoFit/>
          </a:bodyPr>
          <a:lstStyle/>
          <a:p>
            <a:r>
              <a:rPr lang="en-US" dirty="0"/>
              <a:t>M01: 2. Member and Caregivers registration with their requirements</a:t>
            </a:r>
          </a:p>
        </p:txBody>
      </p:sp>
      <p:pic>
        <p:nvPicPr>
          <p:cNvPr id="9" name="Picture 8"/>
          <p:cNvPicPr/>
          <p:nvPr/>
        </p:nvPicPr>
        <p:blipFill>
          <a:blip r:embed="rId4"/>
          <a:stretch>
            <a:fillRect/>
          </a:stretch>
        </p:blipFill>
        <p:spPr>
          <a:xfrm>
            <a:off x="2362200" y="2044932"/>
            <a:ext cx="4724400" cy="4123690"/>
          </a:xfrm>
          <a:prstGeom prst="rect">
            <a:avLst/>
          </a:prstGeom>
        </p:spPr>
      </p:pic>
    </p:spTree>
    <p:extLst>
      <p:ext uri="{BB962C8B-B14F-4D97-AF65-F5344CB8AC3E}">
        <p14:creationId xmlns:p14="http://schemas.microsoft.com/office/powerpoint/2010/main" val="28789168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4839208" cy="443070"/>
          </a:xfrm>
          <a:prstGeom prst="rect">
            <a:avLst/>
          </a:prstGeom>
        </p:spPr>
        <p:txBody>
          <a:bodyPr vert="horz" wrap="square" lIns="0" tIns="12065" rIns="0" bIns="0" rtlCol="0">
            <a:spAutoFit/>
          </a:bodyPr>
          <a:lstStyle/>
          <a:p>
            <a:pPr marL="12700">
              <a:lnSpc>
                <a:spcPct val="100000"/>
              </a:lnSpc>
              <a:spcBef>
                <a:spcPts val="95"/>
              </a:spcBef>
            </a:pPr>
            <a:r>
              <a:rPr lang="en-US" sz="2800" spc="-5" dirty="0">
                <a:solidFill>
                  <a:srgbClr val="FFFFFF"/>
                </a:solidFill>
                <a:latin typeface="Arial"/>
                <a:cs typeface="Arial"/>
              </a:rPr>
              <a:t>8</a:t>
            </a:r>
            <a:r>
              <a:rPr sz="2800" spc="-5" dirty="0">
                <a:solidFill>
                  <a:srgbClr val="FFFFFF"/>
                </a:solidFill>
                <a:latin typeface="Arial"/>
                <a:cs typeface="Arial"/>
              </a:rPr>
              <a:t>. </a:t>
            </a:r>
            <a:r>
              <a:rPr lang="en-US" sz="2800" spc="-5" dirty="0">
                <a:solidFill>
                  <a:srgbClr val="FFFFFF"/>
                </a:solidFill>
                <a:latin typeface="Arial"/>
                <a:cs typeface="Arial"/>
              </a:rPr>
              <a:t>Project Execution</a:t>
            </a:r>
            <a:endParaRPr sz="2800" dirty="0">
              <a:latin typeface="Arial"/>
              <a:cs typeface="Arial"/>
            </a:endParaRPr>
          </a:p>
        </p:txBody>
      </p:sp>
      <p:grpSp>
        <p:nvGrpSpPr>
          <p:cNvPr id="3" name="object 3"/>
          <p:cNvGrpSpPr/>
          <p:nvPr/>
        </p:nvGrpSpPr>
        <p:grpSpPr>
          <a:xfrm>
            <a:off x="80645" y="1206500"/>
            <a:ext cx="8982710" cy="5651500"/>
            <a:chOff x="15240" y="1147546"/>
            <a:chExt cx="8982710" cy="5651500"/>
          </a:xfrm>
        </p:grpSpPr>
        <p:sp>
          <p:nvSpPr>
            <p:cNvPr id="4" name="object 4"/>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240" y="1147546"/>
              <a:ext cx="3133344" cy="614197"/>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dirty="0"/>
            </a:p>
          </p:txBody>
        </p:sp>
        <p:sp>
          <p:nvSpPr>
            <p:cNvPr id="7" name="object 7"/>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sp>
        <p:nvSpPr>
          <p:cNvPr id="8" name="Rectangle 7"/>
          <p:cNvSpPr/>
          <p:nvPr/>
        </p:nvSpPr>
        <p:spPr>
          <a:xfrm>
            <a:off x="457200" y="1513598"/>
            <a:ext cx="7315200" cy="646331"/>
          </a:xfrm>
          <a:prstGeom prst="rect">
            <a:avLst/>
          </a:prstGeom>
        </p:spPr>
        <p:txBody>
          <a:bodyPr wrap="square">
            <a:spAutoFit/>
          </a:bodyPr>
          <a:lstStyle/>
          <a:p>
            <a:r>
              <a:rPr lang="en-US" dirty="0"/>
              <a:t>M02: 1. 1.	Fund raising through donors/supporters</a:t>
            </a:r>
          </a:p>
          <a:p>
            <a:r>
              <a:rPr lang="en-US" dirty="0"/>
              <a:t>Frontend:</a:t>
            </a:r>
          </a:p>
        </p:txBody>
      </p:sp>
      <p:pic>
        <p:nvPicPr>
          <p:cNvPr id="9" name="Picture 8"/>
          <p:cNvPicPr/>
          <p:nvPr/>
        </p:nvPicPr>
        <p:blipFill>
          <a:blip r:embed="rId4"/>
          <a:stretch>
            <a:fillRect/>
          </a:stretch>
        </p:blipFill>
        <p:spPr>
          <a:xfrm>
            <a:off x="2286000" y="2313982"/>
            <a:ext cx="4648200" cy="3705818"/>
          </a:xfrm>
          <a:prstGeom prst="rect">
            <a:avLst/>
          </a:prstGeom>
        </p:spPr>
      </p:pic>
    </p:spTree>
    <p:extLst>
      <p:ext uri="{BB962C8B-B14F-4D97-AF65-F5344CB8AC3E}">
        <p14:creationId xmlns:p14="http://schemas.microsoft.com/office/powerpoint/2010/main" val="31245611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4839208" cy="443070"/>
          </a:xfrm>
          <a:prstGeom prst="rect">
            <a:avLst/>
          </a:prstGeom>
        </p:spPr>
        <p:txBody>
          <a:bodyPr vert="horz" wrap="square" lIns="0" tIns="12065" rIns="0" bIns="0" rtlCol="0">
            <a:spAutoFit/>
          </a:bodyPr>
          <a:lstStyle/>
          <a:p>
            <a:pPr marL="12700">
              <a:lnSpc>
                <a:spcPct val="100000"/>
              </a:lnSpc>
              <a:spcBef>
                <a:spcPts val="95"/>
              </a:spcBef>
            </a:pPr>
            <a:r>
              <a:rPr lang="en-US" sz="2800" spc="-5" dirty="0">
                <a:solidFill>
                  <a:srgbClr val="FFFFFF"/>
                </a:solidFill>
                <a:latin typeface="Arial"/>
                <a:cs typeface="Arial"/>
              </a:rPr>
              <a:t>8</a:t>
            </a:r>
            <a:r>
              <a:rPr sz="2800" spc="-5" dirty="0">
                <a:solidFill>
                  <a:srgbClr val="FFFFFF"/>
                </a:solidFill>
                <a:latin typeface="Arial"/>
                <a:cs typeface="Arial"/>
              </a:rPr>
              <a:t>. </a:t>
            </a:r>
            <a:r>
              <a:rPr lang="en-US" sz="2800" spc="-5" dirty="0">
                <a:solidFill>
                  <a:srgbClr val="FFFFFF"/>
                </a:solidFill>
                <a:latin typeface="Arial"/>
                <a:cs typeface="Arial"/>
              </a:rPr>
              <a:t>Project Execution</a:t>
            </a:r>
            <a:endParaRPr sz="2800" dirty="0">
              <a:latin typeface="Arial"/>
              <a:cs typeface="Arial"/>
            </a:endParaRPr>
          </a:p>
        </p:txBody>
      </p:sp>
      <p:grpSp>
        <p:nvGrpSpPr>
          <p:cNvPr id="3" name="object 3"/>
          <p:cNvGrpSpPr/>
          <p:nvPr/>
        </p:nvGrpSpPr>
        <p:grpSpPr>
          <a:xfrm>
            <a:off x="80645" y="1206500"/>
            <a:ext cx="8982710" cy="5651500"/>
            <a:chOff x="15240" y="1147546"/>
            <a:chExt cx="8982710" cy="5651500"/>
          </a:xfrm>
        </p:grpSpPr>
        <p:sp>
          <p:nvSpPr>
            <p:cNvPr id="4" name="object 4"/>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240" y="1147546"/>
              <a:ext cx="3133344" cy="614197"/>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dirty="0"/>
            </a:p>
          </p:txBody>
        </p:sp>
        <p:sp>
          <p:nvSpPr>
            <p:cNvPr id="7" name="object 7"/>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sp>
        <p:nvSpPr>
          <p:cNvPr id="8" name="Rectangle 7"/>
          <p:cNvSpPr/>
          <p:nvPr/>
        </p:nvSpPr>
        <p:spPr>
          <a:xfrm>
            <a:off x="457200" y="1432001"/>
            <a:ext cx="3155287" cy="388696"/>
          </a:xfrm>
          <a:prstGeom prst="rect">
            <a:avLst/>
          </a:prstGeom>
        </p:spPr>
        <p:txBody>
          <a:bodyPr wrap="none">
            <a:spAutoFit/>
          </a:bodyPr>
          <a:lstStyle/>
          <a:p>
            <a:pPr>
              <a:lnSpc>
                <a:spcPct val="107000"/>
              </a:lnSpc>
              <a:spcAft>
                <a:spcPts val="800"/>
              </a:spcAft>
            </a:pPr>
            <a:r>
              <a:rPr lang="en-US" b="1" dirty="0">
                <a:ea typeface="Calibri" panose="020F0502020204030204" pitchFamily="34" charset="0"/>
                <a:cs typeface="Times New Roman" panose="02020603050405020304" pitchFamily="18" charset="0"/>
              </a:rPr>
              <a:t>Fill Up the information and pay</a:t>
            </a:r>
            <a:endParaRPr lang="en-US" sz="1600" dirty="0">
              <a:effectLst/>
              <a:ea typeface="Calibri" panose="020F0502020204030204" pitchFamily="34" charset="0"/>
              <a:cs typeface="Times New Roman" panose="02020603050405020304" pitchFamily="18" charset="0"/>
            </a:endParaRPr>
          </a:p>
        </p:txBody>
      </p:sp>
      <p:pic>
        <p:nvPicPr>
          <p:cNvPr id="9" name="Picture 8"/>
          <p:cNvPicPr/>
          <p:nvPr/>
        </p:nvPicPr>
        <p:blipFill>
          <a:blip r:embed="rId4"/>
          <a:stretch>
            <a:fillRect/>
          </a:stretch>
        </p:blipFill>
        <p:spPr>
          <a:xfrm>
            <a:off x="1828800" y="1996694"/>
            <a:ext cx="5141595" cy="3642360"/>
          </a:xfrm>
          <a:prstGeom prst="rect">
            <a:avLst/>
          </a:prstGeom>
          <a:ln>
            <a:solidFill>
              <a:schemeClr val="accent1"/>
            </a:solidFill>
          </a:ln>
        </p:spPr>
      </p:pic>
    </p:spTree>
    <p:extLst>
      <p:ext uri="{BB962C8B-B14F-4D97-AF65-F5344CB8AC3E}">
        <p14:creationId xmlns:p14="http://schemas.microsoft.com/office/powerpoint/2010/main" val="20744768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4839208" cy="443070"/>
          </a:xfrm>
          <a:prstGeom prst="rect">
            <a:avLst/>
          </a:prstGeom>
        </p:spPr>
        <p:txBody>
          <a:bodyPr vert="horz" wrap="square" lIns="0" tIns="12065" rIns="0" bIns="0" rtlCol="0">
            <a:spAutoFit/>
          </a:bodyPr>
          <a:lstStyle/>
          <a:p>
            <a:pPr marL="12700">
              <a:lnSpc>
                <a:spcPct val="100000"/>
              </a:lnSpc>
              <a:spcBef>
                <a:spcPts val="95"/>
              </a:spcBef>
            </a:pPr>
            <a:r>
              <a:rPr lang="en-US" sz="2800" spc="-5" dirty="0">
                <a:solidFill>
                  <a:srgbClr val="FFFFFF"/>
                </a:solidFill>
                <a:latin typeface="Arial"/>
                <a:cs typeface="Arial"/>
              </a:rPr>
              <a:t>8</a:t>
            </a:r>
            <a:r>
              <a:rPr sz="2800" spc="-5" dirty="0">
                <a:solidFill>
                  <a:srgbClr val="FFFFFF"/>
                </a:solidFill>
                <a:latin typeface="Arial"/>
                <a:cs typeface="Arial"/>
              </a:rPr>
              <a:t>. </a:t>
            </a:r>
            <a:r>
              <a:rPr lang="en-US" sz="2800" spc="-5" dirty="0">
                <a:solidFill>
                  <a:srgbClr val="FFFFFF"/>
                </a:solidFill>
                <a:latin typeface="Arial"/>
                <a:cs typeface="Arial"/>
              </a:rPr>
              <a:t>Project Execution</a:t>
            </a:r>
            <a:endParaRPr sz="2800" dirty="0">
              <a:latin typeface="Arial"/>
              <a:cs typeface="Arial"/>
            </a:endParaRPr>
          </a:p>
        </p:txBody>
      </p:sp>
      <p:grpSp>
        <p:nvGrpSpPr>
          <p:cNvPr id="3" name="object 3"/>
          <p:cNvGrpSpPr/>
          <p:nvPr/>
        </p:nvGrpSpPr>
        <p:grpSpPr>
          <a:xfrm>
            <a:off x="80645" y="1206500"/>
            <a:ext cx="8982710" cy="5651500"/>
            <a:chOff x="15240" y="1147546"/>
            <a:chExt cx="8982710" cy="5651500"/>
          </a:xfrm>
        </p:grpSpPr>
        <p:sp>
          <p:nvSpPr>
            <p:cNvPr id="4" name="object 4"/>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240" y="1147546"/>
              <a:ext cx="3133344" cy="614197"/>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dirty="0"/>
            </a:p>
          </p:txBody>
        </p:sp>
        <p:sp>
          <p:nvSpPr>
            <p:cNvPr id="7" name="object 7"/>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sp>
        <p:nvSpPr>
          <p:cNvPr id="8" name="Rectangle 7"/>
          <p:cNvSpPr/>
          <p:nvPr/>
        </p:nvSpPr>
        <p:spPr>
          <a:xfrm>
            <a:off x="381000" y="1371600"/>
            <a:ext cx="8077200" cy="923330"/>
          </a:xfrm>
          <a:prstGeom prst="rect">
            <a:avLst/>
          </a:prstGeom>
        </p:spPr>
        <p:txBody>
          <a:bodyPr wrap="square">
            <a:spAutoFit/>
          </a:bodyPr>
          <a:lstStyle/>
          <a:p>
            <a:r>
              <a:rPr lang="en-US" dirty="0"/>
              <a:t>M03: 1: 1.	Menu Planning and Preparation</a:t>
            </a:r>
          </a:p>
          <a:p>
            <a:r>
              <a:rPr lang="en-US" dirty="0"/>
              <a:t>From Partner Side: After successful login, on the partner dashboard, partner can see today’s Meal package list and Order Status. </a:t>
            </a:r>
          </a:p>
        </p:txBody>
      </p:sp>
      <p:pic>
        <p:nvPicPr>
          <p:cNvPr id="9" name="Picture 8"/>
          <p:cNvPicPr/>
          <p:nvPr/>
        </p:nvPicPr>
        <p:blipFill>
          <a:blip r:embed="rId4"/>
          <a:stretch>
            <a:fillRect/>
          </a:stretch>
        </p:blipFill>
        <p:spPr>
          <a:xfrm>
            <a:off x="2563306" y="2411238"/>
            <a:ext cx="4373880" cy="3726180"/>
          </a:xfrm>
          <a:prstGeom prst="rect">
            <a:avLst/>
          </a:prstGeom>
        </p:spPr>
      </p:pic>
    </p:spTree>
    <p:extLst>
      <p:ext uri="{BB962C8B-B14F-4D97-AF65-F5344CB8AC3E}">
        <p14:creationId xmlns:p14="http://schemas.microsoft.com/office/powerpoint/2010/main" val="32352432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4839208" cy="443070"/>
          </a:xfrm>
          <a:prstGeom prst="rect">
            <a:avLst/>
          </a:prstGeom>
        </p:spPr>
        <p:txBody>
          <a:bodyPr vert="horz" wrap="square" lIns="0" tIns="12065" rIns="0" bIns="0" rtlCol="0">
            <a:spAutoFit/>
          </a:bodyPr>
          <a:lstStyle/>
          <a:p>
            <a:pPr marL="12700">
              <a:lnSpc>
                <a:spcPct val="100000"/>
              </a:lnSpc>
              <a:spcBef>
                <a:spcPts val="95"/>
              </a:spcBef>
            </a:pPr>
            <a:r>
              <a:rPr lang="en-US" sz="2800" spc="-5" dirty="0">
                <a:solidFill>
                  <a:srgbClr val="FFFFFF"/>
                </a:solidFill>
                <a:latin typeface="Arial"/>
                <a:cs typeface="Arial"/>
              </a:rPr>
              <a:t>8</a:t>
            </a:r>
            <a:r>
              <a:rPr sz="2800" spc="-5" dirty="0">
                <a:solidFill>
                  <a:srgbClr val="FFFFFF"/>
                </a:solidFill>
                <a:latin typeface="Arial"/>
                <a:cs typeface="Arial"/>
              </a:rPr>
              <a:t>. </a:t>
            </a:r>
            <a:r>
              <a:rPr lang="en-US" sz="2800" spc="-5" dirty="0">
                <a:solidFill>
                  <a:srgbClr val="FFFFFF"/>
                </a:solidFill>
                <a:latin typeface="Arial"/>
                <a:cs typeface="Arial"/>
              </a:rPr>
              <a:t>Project Execution</a:t>
            </a:r>
            <a:endParaRPr sz="2800" dirty="0">
              <a:latin typeface="Arial"/>
              <a:cs typeface="Arial"/>
            </a:endParaRPr>
          </a:p>
        </p:txBody>
      </p:sp>
      <p:grpSp>
        <p:nvGrpSpPr>
          <p:cNvPr id="3" name="object 3"/>
          <p:cNvGrpSpPr/>
          <p:nvPr/>
        </p:nvGrpSpPr>
        <p:grpSpPr>
          <a:xfrm>
            <a:off x="80645" y="1206500"/>
            <a:ext cx="8982710" cy="5651500"/>
            <a:chOff x="15240" y="1147546"/>
            <a:chExt cx="8982710" cy="5651500"/>
          </a:xfrm>
        </p:grpSpPr>
        <p:sp>
          <p:nvSpPr>
            <p:cNvPr id="4" name="object 4"/>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240" y="1147546"/>
              <a:ext cx="3133344" cy="614197"/>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dirty="0"/>
            </a:p>
          </p:txBody>
        </p:sp>
        <p:sp>
          <p:nvSpPr>
            <p:cNvPr id="7" name="object 7"/>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sp>
        <p:nvSpPr>
          <p:cNvPr id="8" name="Rectangle 7"/>
          <p:cNvSpPr/>
          <p:nvPr/>
        </p:nvSpPr>
        <p:spPr>
          <a:xfrm>
            <a:off x="381000" y="1328932"/>
            <a:ext cx="3028521" cy="369332"/>
          </a:xfrm>
          <a:prstGeom prst="rect">
            <a:avLst/>
          </a:prstGeom>
        </p:spPr>
        <p:txBody>
          <a:bodyPr wrap="none">
            <a:spAutoFit/>
          </a:bodyPr>
          <a:lstStyle/>
          <a:p>
            <a:r>
              <a:rPr lang="en-US" dirty="0"/>
              <a:t>Menu List From Member Side:</a:t>
            </a:r>
          </a:p>
        </p:txBody>
      </p:sp>
      <p:pic>
        <p:nvPicPr>
          <p:cNvPr id="9" name="Picture 8"/>
          <p:cNvPicPr/>
          <p:nvPr/>
        </p:nvPicPr>
        <p:blipFill>
          <a:blip r:embed="rId4"/>
          <a:stretch>
            <a:fillRect/>
          </a:stretch>
        </p:blipFill>
        <p:spPr>
          <a:xfrm>
            <a:off x="1752600" y="1771904"/>
            <a:ext cx="5943600" cy="4122420"/>
          </a:xfrm>
          <a:prstGeom prst="rect">
            <a:avLst/>
          </a:prstGeom>
        </p:spPr>
      </p:pic>
    </p:spTree>
    <p:extLst>
      <p:ext uri="{BB962C8B-B14F-4D97-AF65-F5344CB8AC3E}">
        <p14:creationId xmlns:p14="http://schemas.microsoft.com/office/powerpoint/2010/main" val="770685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4839208" cy="443070"/>
          </a:xfrm>
          <a:prstGeom prst="rect">
            <a:avLst/>
          </a:prstGeom>
        </p:spPr>
        <p:txBody>
          <a:bodyPr vert="horz" wrap="square" lIns="0" tIns="12065" rIns="0" bIns="0" rtlCol="0">
            <a:spAutoFit/>
          </a:bodyPr>
          <a:lstStyle/>
          <a:p>
            <a:pPr marL="12700">
              <a:lnSpc>
                <a:spcPct val="100000"/>
              </a:lnSpc>
              <a:spcBef>
                <a:spcPts val="95"/>
              </a:spcBef>
            </a:pPr>
            <a:r>
              <a:rPr lang="en-US" sz="2800" spc="-5" dirty="0">
                <a:solidFill>
                  <a:srgbClr val="FFFFFF"/>
                </a:solidFill>
                <a:latin typeface="Arial"/>
                <a:cs typeface="Arial"/>
              </a:rPr>
              <a:t>8</a:t>
            </a:r>
            <a:r>
              <a:rPr sz="2800" spc="-5" dirty="0">
                <a:solidFill>
                  <a:srgbClr val="FFFFFF"/>
                </a:solidFill>
                <a:latin typeface="Arial"/>
                <a:cs typeface="Arial"/>
              </a:rPr>
              <a:t>. </a:t>
            </a:r>
            <a:r>
              <a:rPr lang="en-US" sz="2800" spc="-5" dirty="0">
                <a:solidFill>
                  <a:srgbClr val="FFFFFF"/>
                </a:solidFill>
                <a:latin typeface="Arial"/>
                <a:cs typeface="Arial"/>
              </a:rPr>
              <a:t>Project Execution</a:t>
            </a:r>
            <a:endParaRPr sz="2800" dirty="0">
              <a:latin typeface="Arial"/>
              <a:cs typeface="Arial"/>
            </a:endParaRPr>
          </a:p>
        </p:txBody>
      </p:sp>
      <p:grpSp>
        <p:nvGrpSpPr>
          <p:cNvPr id="3" name="object 3"/>
          <p:cNvGrpSpPr/>
          <p:nvPr/>
        </p:nvGrpSpPr>
        <p:grpSpPr>
          <a:xfrm>
            <a:off x="80645" y="1206500"/>
            <a:ext cx="8982710" cy="5651500"/>
            <a:chOff x="15240" y="1147546"/>
            <a:chExt cx="8982710" cy="5651500"/>
          </a:xfrm>
        </p:grpSpPr>
        <p:sp>
          <p:nvSpPr>
            <p:cNvPr id="4" name="object 4"/>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240" y="1147546"/>
              <a:ext cx="3133344" cy="614197"/>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dirty="0"/>
            </a:p>
          </p:txBody>
        </p:sp>
        <p:sp>
          <p:nvSpPr>
            <p:cNvPr id="7" name="object 7"/>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pic>
        <p:nvPicPr>
          <p:cNvPr id="8" name="Picture 7"/>
          <p:cNvPicPr/>
          <p:nvPr/>
        </p:nvPicPr>
        <p:blipFill>
          <a:blip r:embed="rId4"/>
          <a:stretch>
            <a:fillRect/>
          </a:stretch>
        </p:blipFill>
        <p:spPr>
          <a:xfrm>
            <a:off x="1647317" y="1854241"/>
            <a:ext cx="5943600" cy="3662045"/>
          </a:xfrm>
          <a:prstGeom prst="rect">
            <a:avLst/>
          </a:prstGeom>
        </p:spPr>
      </p:pic>
      <p:sp>
        <p:nvSpPr>
          <p:cNvPr id="9" name="Rectangle 8"/>
          <p:cNvSpPr/>
          <p:nvPr/>
        </p:nvSpPr>
        <p:spPr>
          <a:xfrm>
            <a:off x="381000" y="1328932"/>
            <a:ext cx="1529842" cy="369332"/>
          </a:xfrm>
          <a:prstGeom prst="rect">
            <a:avLst/>
          </a:prstGeom>
        </p:spPr>
        <p:txBody>
          <a:bodyPr wrap="none">
            <a:spAutoFit/>
          </a:bodyPr>
          <a:lstStyle/>
          <a:p>
            <a:r>
              <a:rPr lang="en-US" dirty="0" smtClean="0"/>
              <a:t>Confirm Meal:</a:t>
            </a:r>
            <a:endParaRPr lang="en-US" dirty="0"/>
          </a:p>
        </p:txBody>
      </p:sp>
    </p:spTree>
    <p:extLst>
      <p:ext uri="{BB962C8B-B14F-4D97-AF65-F5344CB8AC3E}">
        <p14:creationId xmlns:p14="http://schemas.microsoft.com/office/powerpoint/2010/main" val="2456975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3109595"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Arial"/>
                <a:cs typeface="Arial"/>
              </a:rPr>
              <a:t>1. Project</a:t>
            </a:r>
            <a:r>
              <a:rPr sz="2800" spc="-10" dirty="0">
                <a:solidFill>
                  <a:srgbClr val="FFFFFF"/>
                </a:solidFill>
                <a:latin typeface="Arial"/>
                <a:cs typeface="Arial"/>
              </a:rPr>
              <a:t> </a:t>
            </a:r>
            <a:r>
              <a:rPr sz="2800" spc="-5" dirty="0">
                <a:solidFill>
                  <a:srgbClr val="FFFFFF"/>
                </a:solidFill>
                <a:latin typeface="Arial"/>
                <a:cs typeface="Arial"/>
              </a:rPr>
              <a:t>Definition</a:t>
            </a:r>
            <a:endParaRPr sz="2800" dirty="0">
              <a:latin typeface="Arial"/>
              <a:cs typeface="Arial"/>
            </a:endParaRPr>
          </a:p>
        </p:txBody>
      </p:sp>
      <p:grpSp>
        <p:nvGrpSpPr>
          <p:cNvPr id="3" name="object 3"/>
          <p:cNvGrpSpPr/>
          <p:nvPr/>
        </p:nvGrpSpPr>
        <p:grpSpPr>
          <a:xfrm>
            <a:off x="12999" y="1143000"/>
            <a:ext cx="8982710" cy="5651500"/>
            <a:chOff x="15240" y="1147572"/>
            <a:chExt cx="8982710" cy="5651500"/>
          </a:xfrm>
        </p:grpSpPr>
        <p:sp>
          <p:nvSpPr>
            <p:cNvPr id="4" name="object 4"/>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240" y="1147572"/>
              <a:ext cx="2599944" cy="3304031"/>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a:p>
          </p:txBody>
        </p:sp>
        <p:sp>
          <p:nvSpPr>
            <p:cNvPr id="7" name="object 7"/>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sp>
        <p:nvSpPr>
          <p:cNvPr id="8" name="object 8"/>
          <p:cNvSpPr txBox="1"/>
          <p:nvPr/>
        </p:nvSpPr>
        <p:spPr>
          <a:xfrm>
            <a:off x="184150" y="1337866"/>
            <a:ext cx="8652561" cy="4014561"/>
          </a:xfrm>
          <a:prstGeom prst="rect">
            <a:avLst/>
          </a:prstGeom>
        </p:spPr>
        <p:txBody>
          <a:bodyPr vert="horz" wrap="square" lIns="0" tIns="13335" rIns="0" bIns="0" rtlCol="0">
            <a:spAutoFit/>
          </a:bodyPr>
          <a:lstStyle/>
          <a:p>
            <a:pPr marL="299085" indent="-287020">
              <a:lnSpc>
                <a:spcPct val="100000"/>
              </a:lnSpc>
              <a:spcBef>
                <a:spcPts val="105"/>
              </a:spcBef>
              <a:buFont typeface="Wingdings"/>
              <a:buChar char=""/>
              <a:tabLst>
                <a:tab pos="299720" algn="l"/>
              </a:tabLst>
            </a:pPr>
            <a:r>
              <a:rPr sz="2000" b="1" spc="-5" dirty="0">
                <a:latin typeface="Carlito"/>
                <a:cs typeface="Carlito"/>
              </a:rPr>
              <a:t>Project</a:t>
            </a:r>
            <a:r>
              <a:rPr sz="2000" b="1" spc="-85" dirty="0">
                <a:latin typeface="Carlito"/>
                <a:cs typeface="Carlito"/>
              </a:rPr>
              <a:t> </a:t>
            </a:r>
            <a:r>
              <a:rPr lang="en-US" sz="2000" b="1" spc="-5" dirty="0">
                <a:latin typeface="Carlito"/>
                <a:cs typeface="Carlito"/>
              </a:rPr>
              <a:t>Introduction:</a:t>
            </a:r>
          </a:p>
          <a:p>
            <a:r>
              <a:rPr lang="en-US" sz="2000" dirty="0" smtClean="0"/>
              <a:t>•</a:t>
            </a:r>
            <a:r>
              <a:rPr lang="en-US" sz="2000" dirty="0"/>
              <a:t>	Reassessment of need evaluation,	and,</a:t>
            </a:r>
          </a:p>
          <a:p>
            <a:r>
              <a:rPr lang="en-US" sz="2000" dirty="0"/>
              <a:t>•	Management	Information System for effective </a:t>
            </a:r>
            <a:r>
              <a:rPr lang="en-US" sz="2000" dirty="0" smtClean="0"/>
              <a:t>management</a:t>
            </a:r>
          </a:p>
          <a:p>
            <a:endParaRPr lang="en-US" sz="2000" dirty="0"/>
          </a:p>
          <a:p>
            <a:pPr algn="just"/>
            <a:r>
              <a:rPr lang="en-US" sz="2000" dirty="0"/>
              <a:t>We will develop the project containing all the points in our notes. Our main focus will be making the ordering and delivery procedure simple for the aged, diseased, or disabled customer as well as for the business. Besides the system should be user-friendly with a dynamic menu, so that all the options can be easily visible. </a:t>
            </a:r>
          </a:p>
          <a:p>
            <a:pPr algn="just"/>
            <a:r>
              <a:rPr lang="en-US" sz="2000" dirty="0"/>
              <a:t>The application will be developed using Spring Security for the backend, Restful Web Services for API, and React JS for the front end. Throughout the project development period, the adaptive software development method will be followed.</a:t>
            </a:r>
          </a:p>
          <a:p>
            <a:endParaRPr lang="en-US" sz="2000" dirty="0"/>
          </a:p>
          <a:p>
            <a:endParaRPr lang="en-MY" sz="20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566841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4839208" cy="443070"/>
          </a:xfrm>
          <a:prstGeom prst="rect">
            <a:avLst/>
          </a:prstGeom>
        </p:spPr>
        <p:txBody>
          <a:bodyPr vert="horz" wrap="square" lIns="0" tIns="12065" rIns="0" bIns="0" rtlCol="0">
            <a:spAutoFit/>
          </a:bodyPr>
          <a:lstStyle/>
          <a:p>
            <a:pPr marL="12700">
              <a:lnSpc>
                <a:spcPct val="100000"/>
              </a:lnSpc>
              <a:spcBef>
                <a:spcPts val="95"/>
              </a:spcBef>
            </a:pPr>
            <a:r>
              <a:rPr lang="en-US" sz="2800" spc="-5" dirty="0">
                <a:solidFill>
                  <a:srgbClr val="FFFFFF"/>
                </a:solidFill>
                <a:latin typeface="Arial"/>
                <a:cs typeface="Arial"/>
              </a:rPr>
              <a:t>8</a:t>
            </a:r>
            <a:r>
              <a:rPr sz="2800" spc="-5" dirty="0">
                <a:solidFill>
                  <a:srgbClr val="FFFFFF"/>
                </a:solidFill>
                <a:latin typeface="Arial"/>
                <a:cs typeface="Arial"/>
              </a:rPr>
              <a:t>. </a:t>
            </a:r>
            <a:r>
              <a:rPr lang="en-US" sz="2800" spc="-5" dirty="0">
                <a:solidFill>
                  <a:srgbClr val="FFFFFF"/>
                </a:solidFill>
                <a:latin typeface="Arial"/>
                <a:cs typeface="Arial"/>
              </a:rPr>
              <a:t>Project Execution</a:t>
            </a:r>
            <a:endParaRPr sz="2800" dirty="0">
              <a:latin typeface="Arial"/>
              <a:cs typeface="Arial"/>
            </a:endParaRPr>
          </a:p>
        </p:txBody>
      </p:sp>
      <p:grpSp>
        <p:nvGrpSpPr>
          <p:cNvPr id="3" name="object 3"/>
          <p:cNvGrpSpPr/>
          <p:nvPr/>
        </p:nvGrpSpPr>
        <p:grpSpPr>
          <a:xfrm>
            <a:off x="80645" y="1206500"/>
            <a:ext cx="8982710" cy="5651500"/>
            <a:chOff x="15240" y="1147546"/>
            <a:chExt cx="8982710" cy="5651500"/>
          </a:xfrm>
        </p:grpSpPr>
        <p:sp>
          <p:nvSpPr>
            <p:cNvPr id="4" name="object 4"/>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240" y="1147546"/>
              <a:ext cx="3133344" cy="614197"/>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dirty="0"/>
            </a:p>
          </p:txBody>
        </p:sp>
        <p:sp>
          <p:nvSpPr>
            <p:cNvPr id="7" name="object 7"/>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sp>
        <p:nvSpPr>
          <p:cNvPr id="8" name="Rectangle 7"/>
          <p:cNvSpPr/>
          <p:nvPr/>
        </p:nvSpPr>
        <p:spPr>
          <a:xfrm>
            <a:off x="415894" y="1371600"/>
            <a:ext cx="8347105" cy="646331"/>
          </a:xfrm>
          <a:prstGeom prst="rect">
            <a:avLst/>
          </a:prstGeom>
        </p:spPr>
        <p:txBody>
          <a:bodyPr wrap="square">
            <a:spAutoFit/>
          </a:bodyPr>
          <a:lstStyle/>
          <a:p>
            <a:r>
              <a:rPr lang="en-US" dirty="0"/>
              <a:t>M03: 2. Meal Delivery Management of partners and riders</a:t>
            </a:r>
          </a:p>
          <a:p>
            <a:r>
              <a:rPr lang="en-US" dirty="0"/>
              <a:t>After confirming delivery, partner can update the delivery status in the below section.</a:t>
            </a:r>
          </a:p>
        </p:txBody>
      </p:sp>
      <p:pic>
        <p:nvPicPr>
          <p:cNvPr id="9" name="Picture 8"/>
          <p:cNvPicPr/>
          <p:nvPr/>
        </p:nvPicPr>
        <p:blipFill>
          <a:blip r:embed="rId4"/>
          <a:stretch>
            <a:fillRect/>
          </a:stretch>
        </p:blipFill>
        <p:spPr>
          <a:xfrm>
            <a:off x="2286000" y="2161530"/>
            <a:ext cx="4321174" cy="3858269"/>
          </a:xfrm>
          <a:prstGeom prst="rect">
            <a:avLst/>
          </a:prstGeom>
        </p:spPr>
      </p:pic>
    </p:spTree>
    <p:extLst>
      <p:ext uri="{BB962C8B-B14F-4D97-AF65-F5344CB8AC3E}">
        <p14:creationId xmlns:p14="http://schemas.microsoft.com/office/powerpoint/2010/main" val="1203830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4839208" cy="443070"/>
          </a:xfrm>
          <a:prstGeom prst="rect">
            <a:avLst/>
          </a:prstGeom>
        </p:spPr>
        <p:txBody>
          <a:bodyPr vert="horz" wrap="square" lIns="0" tIns="12065" rIns="0" bIns="0" rtlCol="0">
            <a:spAutoFit/>
          </a:bodyPr>
          <a:lstStyle/>
          <a:p>
            <a:pPr marL="12700">
              <a:lnSpc>
                <a:spcPct val="100000"/>
              </a:lnSpc>
              <a:spcBef>
                <a:spcPts val="95"/>
              </a:spcBef>
            </a:pPr>
            <a:r>
              <a:rPr lang="en-US" sz="2800" spc="-5" dirty="0">
                <a:solidFill>
                  <a:srgbClr val="FFFFFF"/>
                </a:solidFill>
                <a:latin typeface="Arial"/>
                <a:cs typeface="Arial"/>
              </a:rPr>
              <a:t>8</a:t>
            </a:r>
            <a:r>
              <a:rPr sz="2800" spc="-5" dirty="0">
                <a:solidFill>
                  <a:srgbClr val="FFFFFF"/>
                </a:solidFill>
                <a:latin typeface="Arial"/>
                <a:cs typeface="Arial"/>
              </a:rPr>
              <a:t>. </a:t>
            </a:r>
            <a:r>
              <a:rPr lang="en-US" sz="2800" spc="-5" dirty="0">
                <a:solidFill>
                  <a:srgbClr val="FFFFFF"/>
                </a:solidFill>
                <a:latin typeface="Arial"/>
                <a:cs typeface="Arial"/>
              </a:rPr>
              <a:t>Project Execution</a:t>
            </a:r>
            <a:endParaRPr sz="2800" dirty="0">
              <a:latin typeface="Arial"/>
              <a:cs typeface="Arial"/>
            </a:endParaRPr>
          </a:p>
        </p:txBody>
      </p:sp>
      <p:grpSp>
        <p:nvGrpSpPr>
          <p:cNvPr id="3" name="object 3"/>
          <p:cNvGrpSpPr/>
          <p:nvPr/>
        </p:nvGrpSpPr>
        <p:grpSpPr>
          <a:xfrm>
            <a:off x="80645" y="1206500"/>
            <a:ext cx="8982710" cy="5651500"/>
            <a:chOff x="15240" y="1147546"/>
            <a:chExt cx="8982710" cy="5651500"/>
          </a:xfrm>
        </p:grpSpPr>
        <p:sp>
          <p:nvSpPr>
            <p:cNvPr id="4" name="object 4"/>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240" y="1147546"/>
              <a:ext cx="3133344" cy="614197"/>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dirty="0"/>
            </a:p>
          </p:txBody>
        </p:sp>
        <p:sp>
          <p:nvSpPr>
            <p:cNvPr id="7" name="object 7"/>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sp>
        <p:nvSpPr>
          <p:cNvPr id="8" name="Rectangle 7"/>
          <p:cNvSpPr/>
          <p:nvPr/>
        </p:nvSpPr>
        <p:spPr>
          <a:xfrm>
            <a:off x="304800" y="1295400"/>
            <a:ext cx="6934200" cy="685059"/>
          </a:xfrm>
          <a:prstGeom prst="rect">
            <a:avLst/>
          </a:prstGeom>
        </p:spPr>
        <p:txBody>
          <a:bodyPr wrap="square">
            <a:spAutoFit/>
          </a:bodyPr>
          <a:lstStyle/>
          <a:p>
            <a:pPr>
              <a:lnSpc>
                <a:spcPct val="107000"/>
              </a:lnSpc>
              <a:spcAft>
                <a:spcPts val="800"/>
              </a:spcAft>
            </a:pPr>
            <a:r>
              <a:rPr lang="en-US" b="1" dirty="0">
                <a:latin typeface="Cambria" panose="02040503050406030204" pitchFamily="18" charset="0"/>
                <a:ea typeface="Calibri" panose="020F0502020204030204" pitchFamily="34" charset="0"/>
                <a:cs typeface="Times New Roman" panose="02020603050405020304" pitchFamily="18" charset="0"/>
              </a:rPr>
              <a:t>Rider Delivery Management: </a:t>
            </a:r>
            <a:r>
              <a:rPr lang="en-US" dirty="0">
                <a:latin typeface="Cambria" panose="02040503050406030204" pitchFamily="18" charset="0"/>
                <a:ea typeface="Calibri" panose="020F0502020204030204" pitchFamily="34" charset="0"/>
                <a:cs typeface="Times New Roman" panose="02020603050405020304" pitchFamily="18" charset="0"/>
              </a:rPr>
              <a:t>Rider can update Rider availability status and also update delivery status on the marked sections.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p:cNvPicPr/>
          <p:nvPr/>
        </p:nvPicPr>
        <p:blipFill>
          <a:blip r:embed="rId4"/>
          <a:stretch>
            <a:fillRect/>
          </a:stretch>
        </p:blipFill>
        <p:spPr>
          <a:xfrm>
            <a:off x="1981200" y="2020406"/>
            <a:ext cx="5402580" cy="4421505"/>
          </a:xfrm>
          <a:prstGeom prst="rect">
            <a:avLst/>
          </a:prstGeom>
        </p:spPr>
      </p:pic>
    </p:spTree>
    <p:extLst>
      <p:ext uri="{BB962C8B-B14F-4D97-AF65-F5344CB8AC3E}">
        <p14:creationId xmlns:p14="http://schemas.microsoft.com/office/powerpoint/2010/main" val="6539282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4839208" cy="443070"/>
          </a:xfrm>
          <a:prstGeom prst="rect">
            <a:avLst/>
          </a:prstGeom>
        </p:spPr>
        <p:txBody>
          <a:bodyPr vert="horz" wrap="square" lIns="0" tIns="12065" rIns="0" bIns="0" rtlCol="0">
            <a:spAutoFit/>
          </a:bodyPr>
          <a:lstStyle/>
          <a:p>
            <a:pPr marL="12700">
              <a:lnSpc>
                <a:spcPct val="100000"/>
              </a:lnSpc>
              <a:spcBef>
                <a:spcPts val="95"/>
              </a:spcBef>
            </a:pPr>
            <a:r>
              <a:rPr lang="en-US" sz="2800" spc="-5" dirty="0">
                <a:solidFill>
                  <a:srgbClr val="FFFFFF"/>
                </a:solidFill>
                <a:latin typeface="Arial"/>
                <a:cs typeface="Arial"/>
              </a:rPr>
              <a:t>8</a:t>
            </a:r>
            <a:r>
              <a:rPr sz="2800" spc="-5" dirty="0">
                <a:solidFill>
                  <a:srgbClr val="FFFFFF"/>
                </a:solidFill>
                <a:latin typeface="Arial"/>
                <a:cs typeface="Arial"/>
              </a:rPr>
              <a:t>. </a:t>
            </a:r>
            <a:r>
              <a:rPr lang="en-US" sz="2800" spc="-5" dirty="0">
                <a:solidFill>
                  <a:srgbClr val="FFFFFF"/>
                </a:solidFill>
                <a:latin typeface="Arial"/>
                <a:cs typeface="Arial"/>
              </a:rPr>
              <a:t>Project Execution</a:t>
            </a:r>
            <a:endParaRPr sz="2800" dirty="0">
              <a:latin typeface="Arial"/>
              <a:cs typeface="Arial"/>
            </a:endParaRPr>
          </a:p>
        </p:txBody>
      </p:sp>
      <p:grpSp>
        <p:nvGrpSpPr>
          <p:cNvPr id="3" name="object 3"/>
          <p:cNvGrpSpPr/>
          <p:nvPr/>
        </p:nvGrpSpPr>
        <p:grpSpPr>
          <a:xfrm>
            <a:off x="80645" y="1206500"/>
            <a:ext cx="8982710" cy="5651500"/>
            <a:chOff x="15240" y="1147546"/>
            <a:chExt cx="8982710" cy="5651500"/>
          </a:xfrm>
        </p:grpSpPr>
        <p:sp>
          <p:nvSpPr>
            <p:cNvPr id="4" name="object 4"/>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240" y="1147546"/>
              <a:ext cx="3133344" cy="614197"/>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dirty="0"/>
            </a:p>
          </p:txBody>
        </p:sp>
        <p:sp>
          <p:nvSpPr>
            <p:cNvPr id="7" name="object 7"/>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sp>
        <p:nvSpPr>
          <p:cNvPr id="10" name="Rectangle 9"/>
          <p:cNvSpPr/>
          <p:nvPr/>
        </p:nvSpPr>
        <p:spPr>
          <a:xfrm>
            <a:off x="457200" y="1392576"/>
            <a:ext cx="8458200" cy="646331"/>
          </a:xfrm>
          <a:prstGeom prst="rect">
            <a:avLst/>
          </a:prstGeom>
        </p:spPr>
        <p:txBody>
          <a:bodyPr wrap="square">
            <a:spAutoFit/>
          </a:bodyPr>
          <a:lstStyle/>
          <a:p>
            <a:r>
              <a:rPr lang="en-US" dirty="0"/>
              <a:t>M04. 1. Admin access for managing all backend works</a:t>
            </a:r>
          </a:p>
          <a:p>
            <a:r>
              <a:rPr lang="en-US" dirty="0"/>
              <a:t>Admin can assign partner task:</a:t>
            </a:r>
          </a:p>
        </p:txBody>
      </p:sp>
      <p:pic>
        <p:nvPicPr>
          <p:cNvPr id="11" name="Picture 10"/>
          <p:cNvPicPr/>
          <p:nvPr/>
        </p:nvPicPr>
        <p:blipFill>
          <a:blip r:embed="rId4"/>
          <a:stretch>
            <a:fillRect/>
          </a:stretch>
        </p:blipFill>
        <p:spPr>
          <a:xfrm>
            <a:off x="1600200" y="2138680"/>
            <a:ext cx="5943600" cy="2580640"/>
          </a:xfrm>
          <a:prstGeom prst="rect">
            <a:avLst/>
          </a:prstGeom>
        </p:spPr>
      </p:pic>
    </p:spTree>
    <p:extLst>
      <p:ext uri="{BB962C8B-B14F-4D97-AF65-F5344CB8AC3E}">
        <p14:creationId xmlns:p14="http://schemas.microsoft.com/office/powerpoint/2010/main" val="41531755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4839208" cy="443070"/>
          </a:xfrm>
          <a:prstGeom prst="rect">
            <a:avLst/>
          </a:prstGeom>
        </p:spPr>
        <p:txBody>
          <a:bodyPr vert="horz" wrap="square" lIns="0" tIns="12065" rIns="0" bIns="0" rtlCol="0">
            <a:spAutoFit/>
          </a:bodyPr>
          <a:lstStyle/>
          <a:p>
            <a:pPr marL="12700">
              <a:lnSpc>
                <a:spcPct val="100000"/>
              </a:lnSpc>
              <a:spcBef>
                <a:spcPts val="95"/>
              </a:spcBef>
            </a:pPr>
            <a:r>
              <a:rPr lang="en-US" sz="2800" spc="-5" dirty="0">
                <a:solidFill>
                  <a:srgbClr val="FFFFFF"/>
                </a:solidFill>
                <a:latin typeface="Arial"/>
                <a:cs typeface="Arial"/>
              </a:rPr>
              <a:t>8</a:t>
            </a:r>
            <a:r>
              <a:rPr sz="2800" spc="-5" dirty="0">
                <a:solidFill>
                  <a:srgbClr val="FFFFFF"/>
                </a:solidFill>
                <a:latin typeface="Arial"/>
                <a:cs typeface="Arial"/>
              </a:rPr>
              <a:t>. </a:t>
            </a:r>
            <a:r>
              <a:rPr lang="en-US" sz="2800" spc="-5" dirty="0">
                <a:solidFill>
                  <a:srgbClr val="FFFFFF"/>
                </a:solidFill>
                <a:latin typeface="Arial"/>
                <a:cs typeface="Arial"/>
              </a:rPr>
              <a:t>Project Execution</a:t>
            </a:r>
            <a:endParaRPr sz="2800" dirty="0">
              <a:latin typeface="Arial"/>
              <a:cs typeface="Arial"/>
            </a:endParaRPr>
          </a:p>
        </p:txBody>
      </p:sp>
      <p:grpSp>
        <p:nvGrpSpPr>
          <p:cNvPr id="3" name="object 3"/>
          <p:cNvGrpSpPr/>
          <p:nvPr/>
        </p:nvGrpSpPr>
        <p:grpSpPr>
          <a:xfrm>
            <a:off x="80645" y="1206500"/>
            <a:ext cx="8982710" cy="5651500"/>
            <a:chOff x="15240" y="1147546"/>
            <a:chExt cx="8982710" cy="5651500"/>
          </a:xfrm>
        </p:grpSpPr>
        <p:sp>
          <p:nvSpPr>
            <p:cNvPr id="4" name="object 4"/>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240" y="1147546"/>
              <a:ext cx="3133344" cy="614197"/>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dirty="0"/>
            </a:p>
          </p:txBody>
        </p:sp>
        <p:sp>
          <p:nvSpPr>
            <p:cNvPr id="7" name="object 7"/>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sp>
        <p:nvSpPr>
          <p:cNvPr id="10" name="Rectangle 9"/>
          <p:cNvSpPr/>
          <p:nvPr/>
        </p:nvSpPr>
        <p:spPr>
          <a:xfrm>
            <a:off x="457200" y="1392576"/>
            <a:ext cx="8458200" cy="369332"/>
          </a:xfrm>
          <a:prstGeom prst="rect">
            <a:avLst/>
          </a:prstGeom>
        </p:spPr>
        <p:txBody>
          <a:bodyPr wrap="square">
            <a:spAutoFit/>
          </a:bodyPr>
          <a:lstStyle/>
          <a:p>
            <a:r>
              <a:rPr lang="en-US" dirty="0"/>
              <a:t>Admin can set </a:t>
            </a:r>
            <a:r>
              <a:rPr lang="en-US" dirty="0" smtClean="0"/>
              <a:t>menu: By </a:t>
            </a:r>
            <a:r>
              <a:rPr lang="en-US" dirty="0"/>
              <a:t>clicking on Add Meal button admin will get the set menu form. </a:t>
            </a:r>
          </a:p>
        </p:txBody>
      </p:sp>
      <p:pic>
        <p:nvPicPr>
          <p:cNvPr id="12" name="Picture 11"/>
          <p:cNvPicPr/>
          <p:nvPr/>
        </p:nvPicPr>
        <p:blipFill>
          <a:blip r:embed="rId4"/>
          <a:stretch>
            <a:fillRect/>
          </a:stretch>
        </p:blipFill>
        <p:spPr>
          <a:xfrm>
            <a:off x="1647317" y="1854241"/>
            <a:ext cx="5943600" cy="4293235"/>
          </a:xfrm>
          <a:prstGeom prst="rect">
            <a:avLst/>
          </a:prstGeom>
        </p:spPr>
      </p:pic>
    </p:spTree>
    <p:extLst>
      <p:ext uri="{BB962C8B-B14F-4D97-AF65-F5344CB8AC3E}">
        <p14:creationId xmlns:p14="http://schemas.microsoft.com/office/powerpoint/2010/main" val="39721193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4839208" cy="443070"/>
          </a:xfrm>
          <a:prstGeom prst="rect">
            <a:avLst/>
          </a:prstGeom>
        </p:spPr>
        <p:txBody>
          <a:bodyPr vert="horz" wrap="square" lIns="0" tIns="12065" rIns="0" bIns="0" rtlCol="0">
            <a:spAutoFit/>
          </a:bodyPr>
          <a:lstStyle/>
          <a:p>
            <a:pPr marL="12700">
              <a:lnSpc>
                <a:spcPct val="100000"/>
              </a:lnSpc>
              <a:spcBef>
                <a:spcPts val="95"/>
              </a:spcBef>
            </a:pPr>
            <a:r>
              <a:rPr lang="en-US" sz="2800" spc="-5" dirty="0">
                <a:solidFill>
                  <a:srgbClr val="FFFFFF"/>
                </a:solidFill>
                <a:latin typeface="Arial"/>
                <a:cs typeface="Arial"/>
              </a:rPr>
              <a:t>8</a:t>
            </a:r>
            <a:r>
              <a:rPr sz="2800" spc="-5" dirty="0">
                <a:solidFill>
                  <a:srgbClr val="FFFFFF"/>
                </a:solidFill>
                <a:latin typeface="Arial"/>
                <a:cs typeface="Arial"/>
              </a:rPr>
              <a:t>. </a:t>
            </a:r>
            <a:r>
              <a:rPr lang="en-US" sz="2800" spc="-5" dirty="0">
                <a:solidFill>
                  <a:srgbClr val="FFFFFF"/>
                </a:solidFill>
                <a:latin typeface="Arial"/>
                <a:cs typeface="Arial"/>
              </a:rPr>
              <a:t>Project Execution</a:t>
            </a:r>
            <a:endParaRPr sz="2800" dirty="0">
              <a:latin typeface="Arial"/>
              <a:cs typeface="Arial"/>
            </a:endParaRPr>
          </a:p>
        </p:txBody>
      </p:sp>
      <p:grpSp>
        <p:nvGrpSpPr>
          <p:cNvPr id="3" name="object 3"/>
          <p:cNvGrpSpPr/>
          <p:nvPr/>
        </p:nvGrpSpPr>
        <p:grpSpPr>
          <a:xfrm>
            <a:off x="80645" y="1206500"/>
            <a:ext cx="8982710" cy="5651500"/>
            <a:chOff x="15240" y="1147546"/>
            <a:chExt cx="8982710" cy="5651500"/>
          </a:xfrm>
        </p:grpSpPr>
        <p:sp>
          <p:nvSpPr>
            <p:cNvPr id="4" name="object 4"/>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240" y="1147546"/>
              <a:ext cx="3133344" cy="614197"/>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dirty="0"/>
            </a:p>
          </p:txBody>
        </p:sp>
        <p:sp>
          <p:nvSpPr>
            <p:cNvPr id="7" name="object 7"/>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sp>
        <p:nvSpPr>
          <p:cNvPr id="10" name="Rectangle 9"/>
          <p:cNvSpPr/>
          <p:nvPr/>
        </p:nvSpPr>
        <p:spPr>
          <a:xfrm>
            <a:off x="457200" y="1392576"/>
            <a:ext cx="8458200" cy="369332"/>
          </a:xfrm>
          <a:prstGeom prst="rect">
            <a:avLst/>
          </a:prstGeom>
        </p:spPr>
        <p:txBody>
          <a:bodyPr wrap="square">
            <a:spAutoFit/>
          </a:bodyPr>
          <a:lstStyle/>
          <a:p>
            <a:r>
              <a:rPr lang="en-US" dirty="0"/>
              <a:t>Admin has to insert all the menu list and by clicking on submit menu will be set.</a:t>
            </a:r>
          </a:p>
        </p:txBody>
      </p:sp>
      <p:pic>
        <p:nvPicPr>
          <p:cNvPr id="9" name="Picture 8"/>
          <p:cNvPicPr/>
          <p:nvPr/>
        </p:nvPicPr>
        <p:blipFill>
          <a:blip r:embed="rId4"/>
          <a:stretch>
            <a:fillRect/>
          </a:stretch>
        </p:blipFill>
        <p:spPr>
          <a:xfrm>
            <a:off x="1714500" y="1999640"/>
            <a:ext cx="5943600" cy="4098290"/>
          </a:xfrm>
          <a:prstGeom prst="rect">
            <a:avLst/>
          </a:prstGeom>
        </p:spPr>
      </p:pic>
    </p:spTree>
    <p:extLst>
      <p:ext uri="{BB962C8B-B14F-4D97-AF65-F5344CB8AC3E}">
        <p14:creationId xmlns:p14="http://schemas.microsoft.com/office/powerpoint/2010/main" val="34245078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4839208" cy="443070"/>
          </a:xfrm>
          <a:prstGeom prst="rect">
            <a:avLst/>
          </a:prstGeom>
        </p:spPr>
        <p:txBody>
          <a:bodyPr vert="horz" wrap="square" lIns="0" tIns="12065" rIns="0" bIns="0" rtlCol="0">
            <a:spAutoFit/>
          </a:bodyPr>
          <a:lstStyle/>
          <a:p>
            <a:pPr marL="12700">
              <a:lnSpc>
                <a:spcPct val="100000"/>
              </a:lnSpc>
              <a:spcBef>
                <a:spcPts val="95"/>
              </a:spcBef>
            </a:pPr>
            <a:r>
              <a:rPr lang="en-US" sz="2800" spc="-5" dirty="0">
                <a:solidFill>
                  <a:srgbClr val="FFFFFF"/>
                </a:solidFill>
                <a:latin typeface="Arial"/>
                <a:cs typeface="Arial"/>
              </a:rPr>
              <a:t>8</a:t>
            </a:r>
            <a:r>
              <a:rPr sz="2800" spc="-5" dirty="0">
                <a:solidFill>
                  <a:srgbClr val="FFFFFF"/>
                </a:solidFill>
                <a:latin typeface="Arial"/>
                <a:cs typeface="Arial"/>
              </a:rPr>
              <a:t>. </a:t>
            </a:r>
            <a:r>
              <a:rPr lang="en-US" sz="2800" spc="-5" dirty="0">
                <a:solidFill>
                  <a:srgbClr val="FFFFFF"/>
                </a:solidFill>
                <a:latin typeface="Arial"/>
                <a:cs typeface="Arial"/>
              </a:rPr>
              <a:t>Project Execution</a:t>
            </a:r>
            <a:endParaRPr sz="2800" dirty="0">
              <a:latin typeface="Arial"/>
              <a:cs typeface="Arial"/>
            </a:endParaRPr>
          </a:p>
        </p:txBody>
      </p:sp>
      <p:grpSp>
        <p:nvGrpSpPr>
          <p:cNvPr id="3" name="object 3"/>
          <p:cNvGrpSpPr/>
          <p:nvPr/>
        </p:nvGrpSpPr>
        <p:grpSpPr>
          <a:xfrm>
            <a:off x="80645" y="1206500"/>
            <a:ext cx="8982710" cy="5651500"/>
            <a:chOff x="15240" y="1147546"/>
            <a:chExt cx="8982710" cy="5651500"/>
          </a:xfrm>
        </p:grpSpPr>
        <p:sp>
          <p:nvSpPr>
            <p:cNvPr id="4" name="object 4"/>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240" y="1147546"/>
              <a:ext cx="3133344" cy="614197"/>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dirty="0"/>
            </a:p>
          </p:txBody>
        </p:sp>
        <p:sp>
          <p:nvSpPr>
            <p:cNvPr id="7" name="object 7"/>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sp>
        <p:nvSpPr>
          <p:cNvPr id="10" name="Rectangle 9"/>
          <p:cNvSpPr/>
          <p:nvPr/>
        </p:nvSpPr>
        <p:spPr>
          <a:xfrm>
            <a:off x="457200" y="1392576"/>
            <a:ext cx="8458200" cy="369332"/>
          </a:xfrm>
          <a:prstGeom prst="rect">
            <a:avLst/>
          </a:prstGeom>
        </p:spPr>
        <p:txBody>
          <a:bodyPr wrap="square">
            <a:spAutoFit/>
          </a:bodyPr>
          <a:lstStyle/>
          <a:p>
            <a:r>
              <a:rPr lang="en-US" dirty="0"/>
              <a:t>After Creating meal package homepage will be like that.</a:t>
            </a:r>
          </a:p>
        </p:txBody>
      </p:sp>
      <p:pic>
        <p:nvPicPr>
          <p:cNvPr id="11" name="Picture 10"/>
          <p:cNvPicPr/>
          <p:nvPr/>
        </p:nvPicPr>
        <p:blipFill>
          <a:blip r:embed="rId4"/>
          <a:stretch>
            <a:fillRect/>
          </a:stretch>
        </p:blipFill>
        <p:spPr>
          <a:xfrm>
            <a:off x="1752600" y="2138423"/>
            <a:ext cx="6025515" cy="3644265"/>
          </a:xfrm>
          <a:prstGeom prst="rect">
            <a:avLst/>
          </a:prstGeom>
        </p:spPr>
      </p:pic>
    </p:spTree>
    <p:extLst>
      <p:ext uri="{BB962C8B-B14F-4D97-AF65-F5344CB8AC3E}">
        <p14:creationId xmlns:p14="http://schemas.microsoft.com/office/powerpoint/2010/main" val="1412473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4839208" cy="443070"/>
          </a:xfrm>
          <a:prstGeom prst="rect">
            <a:avLst/>
          </a:prstGeom>
        </p:spPr>
        <p:txBody>
          <a:bodyPr vert="horz" wrap="square" lIns="0" tIns="12065" rIns="0" bIns="0" rtlCol="0">
            <a:spAutoFit/>
          </a:bodyPr>
          <a:lstStyle/>
          <a:p>
            <a:pPr marL="12700">
              <a:lnSpc>
                <a:spcPct val="100000"/>
              </a:lnSpc>
              <a:spcBef>
                <a:spcPts val="95"/>
              </a:spcBef>
            </a:pPr>
            <a:r>
              <a:rPr lang="en-US" sz="2800" spc="-5" dirty="0">
                <a:solidFill>
                  <a:srgbClr val="FFFFFF"/>
                </a:solidFill>
                <a:latin typeface="Arial"/>
                <a:cs typeface="Arial"/>
              </a:rPr>
              <a:t>8</a:t>
            </a:r>
            <a:r>
              <a:rPr sz="2800" spc="-5" dirty="0">
                <a:solidFill>
                  <a:srgbClr val="FFFFFF"/>
                </a:solidFill>
                <a:latin typeface="Arial"/>
                <a:cs typeface="Arial"/>
              </a:rPr>
              <a:t>. </a:t>
            </a:r>
            <a:r>
              <a:rPr lang="en-US" sz="2800" spc="-5" dirty="0">
                <a:solidFill>
                  <a:srgbClr val="FFFFFF"/>
                </a:solidFill>
                <a:latin typeface="Arial"/>
                <a:cs typeface="Arial"/>
              </a:rPr>
              <a:t>Project Execution</a:t>
            </a:r>
            <a:endParaRPr sz="2800" dirty="0">
              <a:latin typeface="Arial"/>
              <a:cs typeface="Arial"/>
            </a:endParaRPr>
          </a:p>
        </p:txBody>
      </p:sp>
      <p:grpSp>
        <p:nvGrpSpPr>
          <p:cNvPr id="3" name="object 3"/>
          <p:cNvGrpSpPr/>
          <p:nvPr/>
        </p:nvGrpSpPr>
        <p:grpSpPr>
          <a:xfrm>
            <a:off x="80645" y="1206500"/>
            <a:ext cx="8982710" cy="5651500"/>
            <a:chOff x="15240" y="1147546"/>
            <a:chExt cx="8982710" cy="5651500"/>
          </a:xfrm>
        </p:grpSpPr>
        <p:sp>
          <p:nvSpPr>
            <p:cNvPr id="4" name="object 4"/>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240" y="1147546"/>
              <a:ext cx="3133344" cy="614197"/>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dirty="0"/>
            </a:p>
          </p:txBody>
        </p:sp>
        <p:sp>
          <p:nvSpPr>
            <p:cNvPr id="7" name="object 7"/>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sp>
        <p:nvSpPr>
          <p:cNvPr id="10" name="Rectangle 9"/>
          <p:cNvSpPr/>
          <p:nvPr/>
        </p:nvSpPr>
        <p:spPr>
          <a:xfrm>
            <a:off x="457200" y="1392576"/>
            <a:ext cx="8458200" cy="369332"/>
          </a:xfrm>
          <a:prstGeom prst="rect">
            <a:avLst/>
          </a:prstGeom>
        </p:spPr>
        <p:txBody>
          <a:bodyPr wrap="square">
            <a:spAutoFit/>
          </a:bodyPr>
          <a:lstStyle/>
          <a:p>
            <a:r>
              <a:rPr lang="en-US" dirty="0"/>
              <a:t>Admin can manage member, rider, volunteer:</a:t>
            </a:r>
          </a:p>
        </p:txBody>
      </p:sp>
      <p:pic>
        <p:nvPicPr>
          <p:cNvPr id="9" name="Picture 8"/>
          <p:cNvPicPr/>
          <p:nvPr/>
        </p:nvPicPr>
        <p:blipFill>
          <a:blip r:embed="rId4"/>
          <a:stretch>
            <a:fillRect/>
          </a:stretch>
        </p:blipFill>
        <p:spPr>
          <a:xfrm>
            <a:off x="1447800" y="1960117"/>
            <a:ext cx="5943600" cy="1913890"/>
          </a:xfrm>
          <a:prstGeom prst="rect">
            <a:avLst/>
          </a:prstGeom>
        </p:spPr>
      </p:pic>
      <p:pic>
        <p:nvPicPr>
          <p:cNvPr id="11" name="Picture 10"/>
          <p:cNvPicPr/>
          <p:nvPr/>
        </p:nvPicPr>
        <p:blipFill>
          <a:blip r:embed="rId5"/>
          <a:stretch>
            <a:fillRect/>
          </a:stretch>
        </p:blipFill>
        <p:spPr>
          <a:xfrm>
            <a:off x="1442103" y="4118333"/>
            <a:ext cx="5943600" cy="1910715"/>
          </a:xfrm>
          <a:prstGeom prst="rect">
            <a:avLst/>
          </a:prstGeom>
        </p:spPr>
      </p:pic>
    </p:spTree>
    <p:extLst>
      <p:ext uri="{BB962C8B-B14F-4D97-AF65-F5344CB8AC3E}">
        <p14:creationId xmlns:p14="http://schemas.microsoft.com/office/powerpoint/2010/main" val="9972311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4839208" cy="443070"/>
          </a:xfrm>
          <a:prstGeom prst="rect">
            <a:avLst/>
          </a:prstGeom>
        </p:spPr>
        <p:txBody>
          <a:bodyPr vert="horz" wrap="square" lIns="0" tIns="12065" rIns="0" bIns="0" rtlCol="0">
            <a:spAutoFit/>
          </a:bodyPr>
          <a:lstStyle/>
          <a:p>
            <a:pPr marL="12700">
              <a:lnSpc>
                <a:spcPct val="100000"/>
              </a:lnSpc>
              <a:spcBef>
                <a:spcPts val="95"/>
              </a:spcBef>
            </a:pPr>
            <a:r>
              <a:rPr lang="en-US" sz="2800" spc="-5" dirty="0">
                <a:solidFill>
                  <a:srgbClr val="FFFFFF"/>
                </a:solidFill>
                <a:latin typeface="Arial"/>
                <a:cs typeface="Arial"/>
              </a:rPr>
              <a:t>8</a:t>
            </a:r>
            <a:r>
              <a:rPr sz="2800" spc="-5" dirty="0">
                <a:solidFill>
                  <a:srgbClr val="FFFFFF"/>
                </a:solidFill>
                <a:latin typeface="Arial"/>
                <a:cs typeface="Arial"/>
              </a:rPr>
              <a:t>. </a:t>
            </a:r>
            <a:r>
              <a:rPr lang="en-US" sz="2800" spc="-5" dirty="0">
                <a:solidFill>
                  <a:srgbClr val="FFFFFF"/>
                </a:solidFill>
                <a:latin typeface="Arial"/>
                <a:cs typeface="Arial"/>
              </a:rPr>
              <a:t>Project Execution</a:t>
            </a:r>
            <a:endParaRPr sz="2800" dirty="0">
              <a:latin typeface="Arial"/>
              <a:cs typeface="Arial"/>
            </a:endParaRPr>
          </a:p>
        </p:txBody>
      </p:sp>
      <p:grpSp>
        <p:nvGrpSpPr>
          <p:cNvPr id="3" name="object 3"/>
          <p:cNvGrpSpPr/>
          <p:nvPr/>
        </p:nvGrpSpPr>
        <p:grpSpPr>
          <a:xfrm>
            <a:off x="80645" y="1206500"/>
            <a:ext cx="8982710" cy="5651500"/>
            <a:chOff x="15240" y="1147546"/>
            <a:chExt cx="8982710" cy="5651500"/>
          </a:xfrm>
        </p:grpSpPr>
        <p:sp>
          <p:nvSpPr>
            <p:cNvPr id="4" name="object 4"/>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240" y="1147546"/>
              <a:ext cx="3133344" cy="614197"/>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dirty="0"/>
            </a:p>
          </p:txBody>
        </p:sp>
        <p:sp>
          <p:nvSpPr>
            <p:cNvPr id="7" name="object 7"/>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sp>
        <p:nvSpPr>
          <p:cNvPr id="10" name="Rectangle 9"/>
          <p:cNvSpPr/>
          <p:nvPr/>
        </p:nvSpPr>
        <p:spPr>
          <a:xfrm>
            <a:off x="457200" y="1392576"/>
            <a:ext cx="8458200" cy="369332"/>
          </a:xfrm>
          <a:prstGeom prst="rect">
            <a:avLst/>
          </a:prstGeom>
        </p:spPr>
        <p:txBody>
          <a:bodyPr wrap="square">
            <a:spAutoFit/>
          </a:bodyPr>
          <a:lstStyle/>
          <a:p>
            <a:r>
              <a:rPr lang="en-US" dirty="0"/>
              <a:t>Admin can manage member, rider, volunteer:</a:t>
            </a:r>
          </a:p>
        </p:txBody>
      </p:sp>
      <p:pic>
        <p:nvPicPr>
          <p:cNvPr id="12" name="Picture 11"/>
          <p:cNvPicPr/>
          <p:nvPr/>
        </p:nvPicPr>
        <p:blipFill>
          <a:blip r:embed="rId4"/>
          <a:stretch>
            <a:fillRect/>
          </a:stretch>
        </p:blipFill>
        <p:spPr>
          <a:xfrm>
            <a:off x="1614558" y="1970937"/>
            <a:ext cx="5943600" cy="2057400"/>
          </a:xfrm>
          <a:prstGeom prst="rect">
            <a:avLst/>
          </a:prstGeom>
        </p:spPr>
      </p:pic>
      <p:sp>
        <p:nvSpPr>
          <p:cNvPr id="8" name="Rectangle 7"/>
          <p:cNvSpPr/>
          <p:nvPr/>
        </p:nvSpPr>
        <p:spPr>
          <a:xfrm>
            <a:off x="685800" y="4178577"/>
            <a:ext cx="2804935" cy="369332"/>
          </a:xfrm>
          <a:prstGeom prst="rect">
            <a:avLst/>
          </a:prstGeom>
        </p:spPr>
        <p:txBody>
          <a:bodyPr wrap="none">
            <a:spAutoFit/>
          </a:bodyPr>
          <a:lstStyle/>
          <a:p>
            <a:r>
              <a:rPr lang="en-US" dirty="0"/>
              <a:t>Admin can manage partner:</a:t>
            </a:r>
          </a:p>
        </p:txBody>
      </p:sp>
      <p:pic>
        <p:nvPicPr>
          <p:cNvPr id="13" name="Picture 12"/>
          <p:cNvPicPr/>
          <p:nvPr/>
        </p:nvPicPr>
        <p:blipFill>
          <a:blip r:embed="rId5"/>
          <a:stretch>
            <a:fillRect/>
          </a:stretch>
        </p:blipFill>
        <p:spPr>
          <a:xfrm>
            <a:off x="1965078" y="4663254"/>
            <a:ext cx="5242560" cy="1816100"/>
          </a:xfrm>
          <a:prstGeom prst="rect">
            <a:avLst/>
          </a:prstGeom>
        </p:spPr>
      </p:pic>
    </p:spTree>
    <p:extLst>
      <p:ext uri="{BB962C8B-B14F-4D97-AF65-F5344CB8AC3E}">
        <p14:creationId xmlns:p14="http://schemas.microsoft.com/office/powerpoint/2010/main" val="31248393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4839208" cy="443070"/>
          </a:xfrm>
          <a:prstGeom prst="rect">
            <a:avLst/>
          </a:prstGeom>
        </p:spPr>
        <p:txBody>
          <a:bodyPr vert="horz" wrap="square" lIns="0" tIns="12065" rIns="0" bIns="0" rtlCol="0">
            <a:spAutoFit/>
          </a:bodyPr>
          <a:lstStyle/>
          <a:p>
            <a:pPr marL="12700">
              <a:lnSpc>
                <a:spcPct val="100000"/>
              </a:lnSpc>
              <a:spcBef>
                <a:spcPts val="95"/>
              </a:spcBef>
            </a:pPr>
            <a:r>
              <a:rPr lang="en-US" sz="2800" spc="-5" dirty="0">
                <a:solidFill>
                  <a:srgbClr val="FFFFFF"/>
                </a:solidFill>
                <a:latin typeface="Arial"/>
                <a:cs typeface="Arial"/>
              </a:rPr>
              <a:t>8</a:t>
            </a:r>
            <a:r>
              <a:rPr sz="2800" spc="-5" dirty="0">
                <a:solidFill>
                  <a:srgbClr val="FFFFFF"/>
                </a:solidFill>
                <a:latin typeface="Arial"/>
                <a:cs typeface="Arial"/>
              </a:rPr>
              <a:t>. </a:t>
            </a:r>
            <a:r>
              <a:rPr lang="en-US" sz="2800" spc="-5" dirty="0">
                <a:solidFill>
                  <a:srgbClr val="FFFFFF"/>
                </a:solidFill>
                <a:latin typeface="Arial"/>
                <a:cs typeface="Arial"/>
              </a:rPr>
              <a:t>Project Execution</a:t>
            </a:r>
            <a:endParaRPr sz="2800" dirty="0">
              <a:latin typeface="Arial"/>
              <a:cs typeface="Arial"/>
            </a:endParaRPr>
          </a:p>
        </p:txBody>
      </p:sp>
      <p:grpSp>
        <p:nvGrpSpPr>
          <p:cNvPr id="3" name="object 3"/>
          <p:cNvGrpSpPr/>
          <p:nvPr/>
        </p:nvGrpSpPr>
        <p:grpSpPr>
          <a:xfrm>
            <a:off x="80645" y="1206500"/>
            <a:ext cx="8982710" cy="5651500"/>
            <a:chOff x="15240" y="1147546"/>
            <a:chExt cx="8982710" cy="5651500"/>
          </a:xfrm>
        </p:grpSpPr>
        <p:sp>
          <p:nvSpPr>
            <p:cNvPr id="4" name="object 4"/>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240" y="1147546"/>
              <a:ext cx="3133344" cy="614197"/>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dirty="0"/>
            </a:p>
          </p:txBody>
        </p:sp>
        <p:sp>
          <p:nvSpPr>
            <p:cNvPr id="7" name="object 7"/>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sp>
        <p:nvSpPr>
          <p:cNvPr id="10" name="Rectangle 9"/>
          <p:cNvSpPr/>
          <p:nvPr/>
        </p:nvSpPr>
        <p:spPr>
          <a:xfrm>
            <a:off x="457200" y="1392576"/>
            <a:ext cx="8458200" cy="369332"/>
          </a:xfrm>
          <a:prstGeom prst="rect">
            <a:avLst/>
          </a:prstGeom>
        </p:spPr>
        <p:txBody>
          <a:bodyPr wrap="square">
            <a:spAutoFit/>
          </a:bodyPr>
          <a:lstStyle/>
          <a:p>
            <a:r>
              <a:rPr lang="en-US" dirty="0"/>
              <a:t>Admin Can see and edit order request and order confirmation.</a:t>
            </a:r>
          </a:p>
        </p:txBody>
      </p:sp>
      <p:pic>
        <p:nvPicPr>
          <p:cNvPr id="9" name="Picture 8"/>
          <p:cNvPicPr/>
          <p:nvPr/>
        </p:nvPicPr>
        <p:blipFill>
          <a:blip r:embed="rId4"/>
          <a:stretch>
            <a:fillRect/>
          </a:stretch>
        </p:blipFill>
        <p:spPr>
          <a:xfrm>
            <a:off x="1752600" y="1818561"/>
            <a:ext cx="5326380" cy="2269490"/>
          </a:xfrm>
          <a:prstGeom prst="rect">
            <a:avLst/>
          </a:prstGeom>
        </p:spPr>
      </p:pic>
      <p:pic>
        <p:nvPicPr>
          <p:cNvPr id="11" name="Picture 10"/>
          <p:cNvPicPr/>
          <p:nvPr/>
        </p:nvPicPr>
        <p:blipFill>
          <a:blip r:embed="rId5"/>
          <a:stretch>
            <a:fillRect/>
          </a:stretch>
        </p:blipFill>
        <p:spPr>
          <a:xfrm>
            <a:off x="1773252" y="4144704"/>
            <a:ext cx="5326380" cy="2553335"/>
          </a:xfrm>
          <a:prstGeom prst="rect">
            <a:avLst/>
          </a:prstGeom>
        </p:spPr>
      </p:pic>
    </p:spTree>
    <p:extLst>
      <p:ext uri="{BB962C8B-B14F-4D97-AF65-F5344CB8AC3E}">
        <p14:creationId xmlns:p14="http://schemas.microsoft.com/office/powerpoint/2010/main" val="21780747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4839208" cy="443070"/>
          </a:xfrm>
          <a:prstGeom prst="rect">
            <a:avLst/>
          </a:prstGeom>
        </p:spPr>
        <p:txBody>
          <a:bodyPr vert="horz" wrap="square" lIns="0" tIns="12065" rIns="0" bIns="0" rtlCol="0">
            <a:spAutoFit/>
          </a:bodyPr>
          <a:lstStyle/>
          <a:p>
            <a:pPr marL="12700">
              <a:lnSpc>
                <a:spcPct val="100000"/>
              </a:lnSpc>
              <a:spcBef>
                <a:spcPts val="95"/>
              </a:spcBef>
            </a:pPr>
            <a:r>
              <a:rPr lang="en-US" sz="2800" spc="-5" dirty="0">
                <a:solidFill>
                  <a:srgbClr val="FFFFFF"/>
                </a:solidFill>
                <a:latin typeface="Arial"/>
                <a:cs typeface="Arial"/>
              </a:rPr>
              <a:t>8</a:t>
            </a:r>
            <a:r>
              <a:rPr sz="2800" spc="-5" dirty="0">
                <a:solidFill>
                  <a:srgbClr val="FFFFFF"/>
                </a:solidFill>
                <a:latin typeface="Arial"/>
                <a:cs typeface="Arial"/>
              </a:rPr>
              <a:t>. </a:t>
            </a:r>
            <a:r>
              <a:rPr lang="en-US" sz="2800" spc="-5" dirty="0">
                <a:solidFill>
                  <a:srgbClr val="FFFFFF"/>
                </a:solidFill>
                <a:latin typeface="Arial"/>
                <a:cs typeface="Arial"/>
              </a:rPr>
              <a:t>Project Execution</a:t>
            </a:r>
            <a:endParaRPr sz="2800" dirty="0">
              <a:latin typeface="Arial"/>
              <a:cs typeface="Arial"/>
            </a:endParaRPr>
          </a:p>
        </p:txBody>
      </p:sp>
      <p:grpSp>
        <p:nvGrpSpPr>
          <p:cNvPr id="3" name="object 3"/>
          <p:cNvGrpSpPr/>
          <p:nvPr/>
        </p:nvGrpSpPr>
        <p:grpSpPr>
          <a:xfrm>
            <a:off x="80645" y="1206500"/>
            <a:ext cx="8982710" cy="5651500"/>
            <a:chOff x="15240" y="1147546"/>
            <a:chExt cx="8982710" cy="5651500"/>
          </a:xfrm>
        </p:grpSpPr>
        <p:sp>
          <p:nvSpPr>
            <p:cNvPr id="4" name="object 4"/>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240" y="1147546"/>
              <a:ext cx="3133344" cy="614197"/>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dirty="0"/>
            </a:p>
          </p:txBody>
        </p:sp>
        <p:sp>
          <p:nvSpPr>
            <p:cNvPr id="7" name="object 7"/>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sp>
        <p:nvSpPr>
          <p:cNvPr id="10" name="Rectangle 9"/>
          <p:cNvSpPr/>
          <p:nvPr/>
        </p:nvSpPr>
        <p:spPr>
          <a:xfrm>
            <a:off x="457200" y="1392576"/>
            <a:ext cx="8458200" cy="369332"/>
          </a:xfrm>
          <a:prstGeom prst="rect">
            <a:avLst/>
          </a:prstGeom>
        </p:spPr>
        <p:txBody>
          <a:bodyPr wrap="square">
            <a:spAutoFit/>
          </a:bodyPr>
          <a:lstStyle/>
          <a:p>
            <a:r>
              <a:rPr lang="en-US" dirty="0" smtClean="0"/>
              <a:t>About Us Page:</a:t>
            </a:r>
            <a:endParaRPr lang="en-US" dirty="0"/>
          </a:p>
        </p:txBody>
      </p:sp>
      <p:pic>
        <p:nvPicPr>
          <p:cNvPr id="9" name="Picture 8"/>
          <p:cNvPicPr/>
          <p:nvPr/>
        </p:nvPicPr>
        <p:blipFill>
          <a:blip r:embed="rId4"/>
          <a:stretch>
            <a:fillRect/>
          </a:stretch>
        </p:blipFill>
        <p:spPr>
          <a:xfrm>
            <a:off x="1143000" y="1957981"/>
            <a:ext cx="6808470" cy="3877945"/>
          </a:xfrm>
          <a:prstGeom prst="rect">
            <a:avLst/>
          </a:prstGeom>
        </p:spPr>
      </p:pic>
    </p:spTree>
    <p:extLst>
      <p:ext uri="{BB962C8B-B14F-4D97-AF65-F5344CB8AC3E}">
        <p14:creationId xmlns:p14="http://schemas.microsoft.com/office/powerpoint/2010/main" val="1558748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3109595"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Arial"/>
                <a:cs typeface="Arial"/>
              </a:rPr>
              <a:t>1. Project</a:t>
            </a:r>
            <a:r>
              <a:rPr sz="2800" spc="-10" dirty="0">
                <a:solidFill>
                  <a:srgbClr val="FFFFFF"/>
                </a:solidFill>
                <a:latin typeface="Arial"/>
                <a:cs typeface="Arial"/>
              </a:rPr>
              <a:t> </a:t>
            </a:r>
            <a:r>
              <a:rPr sz="2800" spc="-5" dirty="0">
                <a:solidFill>
                  <a:srgbClr val="FFFFFF"/>
                </a:solidFill>
                <a:latin typeface="Arial"/>
                <a:cs typeface="Arial"/>
              </a:rPr>
              <a:t>Definition</a:t>
            </a:r>
            <a:endParaRPr sz="2800" dirty="0">
              <a:latin typeface="Arial"/>
              <a:cs typeface="Arial"/>
            </a:endParaRPr>
          </a:p>
        </p:txBody>
      </p:sp>
      <p:grpSp>
        <p:nvGrpSpPr>
          <p:cNvPr id="3" name="object 3"/>
          <p:cNvGrpSpPr/>
          <p:nvPr/>
        </p:nvGrpSpPr>
        <p:grpSpPr>
          <a:xfrm>
            <a:off x="12999" y="1143000"/>
            <a:ext cx="8982710" cy="5651500"/>
            <a:chOff x="15240" y="1147572"/>
            <a:chExt cx="8982710" cy="5651500"/>
          </a:xfrm>
        </p:grpSpPr>
        <p:sp>
          <p:nvSpPr>
            <p:cNvPr id="4" name="object 4"/>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240" y="1147572"/>
              <a:ext cx="2599944" cy="3304031"/>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a:p>
          </p:txBody>
        </p:sp>
        <p:sp>
          <p:nvSpPr>
            <p:cNvPr id="7" name="object 7"/>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sp>
        <p:nvSpPr>
          <p:cNvPr id="9" name="object 9"/>
          <p:cNvSpPr txBox="1"/>
          <p:nvPr/>
        </p:nvSpPr>
        <p:spPr>
          <a:xfrm>
            <a:off x="381000" y="1228086"/>
            <a:ext cx="8411261" cy="5024452"/>
          </a:xfrm>
          <a:prstGeom prst="rect">
            <a:avLst/>
          </a:prstGeom>
        </p:spPr>
        <p:txBody>
          <a:bodyPr vert="horz" wrap="square" lIns="0" tIns="99060" rIns="0" bIns="0" rtlCol="0">
            <a:spAutoFit/>
          </a:bodyPr>
          <a:lstStyle/>
          <a:p>
            <a:pPr marL="286385" indent="-287020">
              <a:lnSpc>
                <a:spcPct val="100000"/>
              </a:lnSpc>
              <a:spcBef>
                <a:spcPts val="780"/>
              </a:spcBef>
              <a:buFont typeface="Wingdings"/>
              <a:buChar char=""/>
              <a:tabLst>
                <a:tab pos="287020" algn="l"/>
              </a:tabLst>
            </a:pPr>
            <a:r>
              <a:rPr lang="en-US" sz="2000" b="1" spc="-5" dirty="0">
                <a:latin typeface="Carlito"/>
                <a:cs typeface="Carlito"/>
              </a:rPr>
              <a:t>Project Statement</a:t>
            </a:r>
            <a:r>
              <a:rPr lang="en-US" sz="2000" b="1" dirty="0">
                <a:latin typeface="Carlito"/>
                <a:cs typeface="Carlito"/>
              </a:rPr>
              <a:t>:</a:t>
            </a:r>
          </a:p>
          <a:p>
            <a:r>
              <a:rPr lang="en-US" sz="2000" b="1" dirty="0"/>
              <a:t>Business problem statement:</a:t>
            </a:r>
            <a:endParaRPr lang="en-US" sz="2000" dirty="0"/>
          </a:p>
          <a:p>
            <a:r>
              <a:rPr lang="en-US" sz="2000" b="1" dirty="0"/>
              <a:t>The Offline Food Delivery System:</a:t>
            </a:r>
            <a:endParaRPr lang="en-US" sz="2000" dirty="0"/>
          </a:p>
          <a:p>
            <a:r>
              <a:rPr lang="en-US" sz="2000" dirty="0"/>
              <a:t>•	is difficult to manage and update the data and information.</a:t>
            </a:r>
          </a:p>
          <a:p>
            <a:r>
              <a:rPr lang="en-US" sz="2000" dirty="0"/>
              <a:t>•	is challenging to meet consumer demands due to a lack of communication between the organization and the delivery partners.</a:t>
            </a:r>
          </a:p>
          <a:p>
            <a:r>
              <a:rPr lang="en-US" sz="2000" dirty="0"/>
              <a:t>•	has a lack of responsiveness and customer support.</a:t>
            </a:r>
          </a:p>
          <a:p>
            <a:r>
              <a:rPr lang="en-US" sz="2000" dirty="0"/>
              <a:t>•	is less interactive with the customers which leads to fewer customers reaching out to the restaurant</a:t>
            </a:r>
          </a:p>
          <a:p>
            <a:r>
              <a:rPr lang="en-US" sz="2000" dirty="0"/>
              <a:t>•	is failed to maintain a proper food management system.</a:t>
            </a:r>
          </a:p>
          <a:p>
            <a:r>
              <a:rPr lang="en-US" sz="2000" dirty="0"/>
              <a:t>•	is not able to provide proper training to the delivery men for handling orders, which sometimes mishandles the orders.</a:t>
            </a:r>
          </a:p>
          <a:p>
            <a:r>
              <a:rPr lang="en-US" sz="2000" dirty="0"/>
              <a:t>•	cannot track delivery status and customer feedback.</a:t>
            </a:r>
          </a:p>
          <a:p>
            <a:r>
              <a:rPr lang="en-US" sz="2000" dirty="0"/>
              <a:t>•	cannot arrange sufficient funds and online promotion.</a:t>
            </a:r>
          </a:p>
          <a:p>
            <a:r>
              <a:rPr lang="en-US" sz="2000" dirty="0"/>
              <a:t>•	is not reachable for old and disabled people ordering food, if they live far away from the closest branch of our restaurant</a:t>
            </a:r>
          </a:p>
        </p:txBody>
      </p:sp>
    </p:spTree>
    <p:extLst>
      <p:ext uri="{BB962C8B-B14F-4D97-AF65-F5344CB8AC3E}">
        <p14:creationId xmlns:p14="http://schemas.microsoft.com/office/powerpoint/2010/main" val="29889613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4839208" cy="443070"/>
          </a:xfrm>
          <a:prstGeom prst="rect">
            <a:avLst/>
          </a:prstGeom>
        </p:spPr>
        <p:txBody>
          <a:bodyPr vert="horz" wrap="square" lIns="0" tIns="12065" rIns="0" bIns="0" rtlCol="0">
            <a:spAutoFit/>
          </a:bodyPr>
          <a:lstStyle/>
          <a:p>
            <a:pPr marL="12700">
              <a:lnSpc>
                <a:spcPct val="100000"/>
              </a:lnSpc>
              <a:spcBef>
                <a:spcPts val="95"/>
              </a:spcBef>
            </a:pPr>
            <a:r>
              <a:rPr lang="en-US" sz="2800" spc="-5" dirty="0">
                <a:solidFill>
                  <a:srgbClr val="FFFFFF"/>
                </a:solidFill>
                <a:latin typeface="Arial"/>
                <a:cs typeface="Arial"/>
              </a:rPr>
              <a:t>8</a:t>
            </a:r>
            <a:r>
              <a:rPr sz="2800" spc="-5" dirty="0">
                <a:solidFill>
                  <a:srgbClr val="FFFFFF"/>
                </a:solidFill>
                <a:latin typeface="Arial"/>
                <a:cs typeface="Arial"/>
              </a:rPr>
              <a:t>. </a:t>
            </a:r>
            <a:r>
              <a:rPr lang="en-US" sz="2800" spc="-5" dirty="0">
                <a:solidFill>
                  <a:srgbClr val="FFFFFF"/>
                </a:solidFill>
                <a:latin typeface="Arial"/>
                <a:cs typeface="Arial"/>
              </a:rPr>
              <a:t>Project Execution</a:t>
            </a:r>
            <a:endParaRPr sz="2800" dirty="0">
              <a:latin typeface="Arial"/>
              <a:cs typeface="Arial"/>
            </a:endParaRPr>
          </a:p>
        </p:txBody>
      </p:sp>
      <p:grpSp>
        <p:nvGrpSpPr>
          <p:cNvPr id="3" name="object 3"/>
          <p:cNvGrpSpPr/>
          <p:nvPr/>
        </p:nvGrpSpPr>
        <p:grpSpPr>
          <a:xfrm>
            <a:off x="80645" y="1206500"/>
            <a:ext cx="8982710" cy="5651500"/>
            <a:chOff x="15240" y="1147546"/>
            <a:chExt cx="8982710" cy="5651500"/>
          </a:xfrm>
        </p:grpSpPr>
        <p:sp>
          <p:nvSpPr>
            <p:cNvPr id="4" name="object 4"/>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240" y="1147546"/>
              <a:ext cx="3133344" cy="614197"/>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dirty="0"/>
            </a:p>
          </p:txBody>
        </p:sp>
        <p:sp>
          <p:nvSpPr>
            <p:cNvPr id="7" name="object 7"/>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sp>
        <p:nvSpPr>
          <p:cNvPr id="10" name="Rectangle 9"/>
          <p:cNvSpPr/>
          <p:nvPr/>
        </p:nvSpPr>
        <p:spPr>
          <a:xfrm>
            <a:off x="457200" y="1392576"/>
            <a:ext cx="8458200" cy="646331"/>
          </a:xfrm>
          <a:prstGeom prst="rect">
            <a:avLst/>
          </a:prstGeom>
        </p:spPr>
        <p:txBody>
          <a:bodyPr wrap="square">
            <a:spAutoFit/>
          </a:bodyPr>
          <a:lstStyle/>
          <a:p>
            <a:r>
              <a:rPr lang="en-US" dirty="0" smtClean="0"/>
              <a:t>Contact Us Page:</a:t>
            </a:r>
          </a:p>
          <a:p>
            <a:endParaRPr lang="en-US" dirty="0"/>
          </a:p>
        </p:txBody>
      </p:sp>
      <p:pic>
        <p:nvPicPr>
          <p:cNvPr id="9" name="Picture 8"/>
          <p:cNvPicPr/>
          <p:nvPr/>
        </p:nvPicPr>
        <p:blipFill>
          <a:blip r:embed="rId4"/>
          <a:stretch>
            <a:fillRect/>
          </a:stretch>
        </p:blipFill>
        <p:spPr>
          <a:xfrm>
            <a:off x="990600" y="2038907"/>
            <a:ext cx="6847840" cy="3030855"/>
          </a:xfrm>
          <a:prstGeom prst="rect">
            <a:avLst/>
          </a:prstGeom>
        </p:spPr>
      </p:pic>
    </p:spTree>
    <p:extLst>
      <p:ext uri="{BB962C8B-B14F-4D97-AF65-F5344CB8AC3E}">
        <p14:creationId xmlns:p14="http://schemas.microsoft.com/office/powerpoint/2010/main" val="17362459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6363208" cy="443070"/>
          </a:xfrm>
          <a:prstGeom prst="rect">
            <a:avLst/>
          </a:prstGeom>
        </p:spPr>
        <p:txBody>
          <a:bodyPr vert="horz" wrap="square" lIns="0" tIns="12065" rIns="0" bIns="0" rtlCol="0">
            <a:spAutoFit/>
          </a:bodyPr>
          <a:lstStyle/>
          <a:p>
            <a:pPr marL="12700">
              <a:lnSpc>
                <a:spcPct val="100000"/>
              </a:lnSpc>
              <a:spcBef>
                <a:spcPts val="95"/>
              </a:spcBef>
            </a:pPr>
            <a:r>
              <a:rPr lang="en-US" sz="2800" spc="-5" dirty="0">
                <a:solidFill>
                  <a:srgbClr val="FFFFFF"/>
                </a:solidFill>
                <a:latin typeface="Arial"/>
                <a:cs typeface="Arial"/>
              </a:rPr>
              <a:t>9</a:t>
            </a:r>
            <a:r>
              <a:rPr sz="2800" spc="-5" dirty="0">
                <a:solidFill>
                  <a:srgbClr val="FFFFFF"/>
                </a:solidFill>
                <a:latin typeface="Arial"/>
                <a:cs typeface="Arial"/>
              </a:rPr>
              <a:t>. </a:t>
            </a:r>
            <a:r>
              <a:rPr sz="2800" dirty="0">
                <a:solidFill>
                  <a:srgbClr val="FFFFFF"/>
                </a:solidFill>
                <a:latin typeface="Arial"/>
                <a:cs typeface="Arial"/>
              </a:rPr>
              <a:t>Milestone </a:t>
            </a:r>
            <a:r>
              <a:rPr sz="2800" spc="-5" dirty="0">
                <a:solidFill>
                  <a:srgbClr val="FFFFFF"/>
                </a:solidFill>
                <a:latin typeface="Arial"/>
                <a:cs typeface="Arial"/>
              </a:rPr>
              <a:t>Feedback &amp; Action</a:t>
            </a:r>
            <a:r>
              <a:rPr sz="2800" spc="-155" dirty="0">
                <a:solidFill>
                  <a:srgbClr val="FFFFFF"/>
                </a:solidFill>
                <a:latin typeface="Arial"/>
                <a:cs typeface="Arial"/>
              </a:rPr>
              <a:t> </a:t>
            </a:r>
            <a:r>
              <a:rPr sz="2800" spc="-5" dirty="0">
                <a:solidFill>
                  <a:srgbClr val="FFFFFF"/>
                </a:solidFill>
                <a:latin typeface="Arial"/>
                <a:cs typeface="Arial"/>
              </a:rPr>
              <a:t>take</a:t>
            </a:r>
            <a:r>
              <a:rPr lang="en-US" sz="2800" spc="-5" dirty="0">
                <a:solidFill>
                  <a:srgbClr val="FFFFFF"/>
                </a:solidFill>
                <a:latin typeface="Arial"/>
                <a:cs typeface="Arial"/>
              </a:rPr>
              <a:t>n</a:t>
            </a:r>
            <a:endParaRPr sz="2800" dirty="0">
              <a:latin typeface="Arial"/>
              <a:cs typeface="Arial"/>
            </a:endParaRPr>
          </a:p>
        </p:txBody>
      </p:sp>
      <p:graphicFrame>
        <p:nvGraphicFramePr>
          <p:cNvPr id="3" name="object 3"/>
          <p:cNvGraphicFramePr>
            <a:graphicFrameLocks noGrp="1"/>
          </p:cNvGraphicFramePr>
          <p:nvPr>
            <p:extLst>
              <p:ext uri="{D42A27DB-BD31-4B8C-83A1-F6EECF244321}">
                <p14:modId xmlns:p14="http://schemas.microsoft.com/office/powerpoint/2010/main" val="628931472"/>
              </p:ext>
            </p:extLst>
          </p:nvPr>
        </p:nvGraphicFramePr>
        <p:xfrm>
          <a:off x="182245" y="1171198"/>
          <a:ext cx="8779510" cy="5338118"/>
        </p:xfrm>
        <a:graphic>
          <a:graphicData uri="http://schemas.openxmlformats.org/drawingml/2006/table">
            <a:tbl>
              <a:tblPr firstRow="1" bandRow="1">
                <a:tableStyleId>{2D5ABB26-0587-4C30-8999-92F81FD0307C}</a:tableStyleId>
              </a:tblPr>
              <a:tblGrid>
                <a:gridCol w="1293495">
                  <a:extLst>
                    <a:ext uri="{9D8B030D-6E8A-4147-A177-3AD203B41FA5}">
                      <a16:colId xmlns:a16="http://schemas.microsoft.com/office/drawing/2014/main" val="20000"/>
                    </a:ext>
                  </a:extLst>
                </a:gridCol>
                <a:gridCol w="4176395">
                  <a:extLst>
                    <a:ext uri="{9D8B030D-6E8A-4147-A177-3AD203B41FA5}">
                      <a16:colId xmlns:a16="http://schemas.microsoft.com/office/drawing/2014/main" val="20001"/>
                    </a:ext>
                  </a:extLst>
                </a:gridCol>
                <a:gridCol w="3309620">
                  <a:extLst>
                    <a:ext uri="{9D8B030D-6E8A-4147-A177-3AD203B41FA5}">
                      <a16:colId xmlns:a16="http://schemas.microsoft.com/office/drawing/2014/main" val="20002"/>
                    </a:ext>
                  </a:extLst>
                </a:gridCol>
              </a:tblGrid>
              <a:tr h="893134">
                <a:tc>
                  <a:txBody>
                    <a:bodyPr/>
                    <a:lstStyle/>
                    <a:p>
                      <a:pPr marL="41910" marR="36830" indent="266700">
                        <a:lnSpc>
                          <a:spcPct val="100000"/>
                        </a:lnSpc>
                        <a:spcBef>
                          <a:spcPts val="1185"/>
                        </a:spcBef>
                      </a:pPr>
                      <a:r>
                        <a:rPr sz="1800" b="1" spc="-10" dirty="0">
                          <a:solidFill>
                            <a:srgbClr val="FFFFFF"/>
                          </a:solidFill>
                          <a:latin typeface="Carlito"/>
                          <a:cs typeface="Carlito"/>
                        </a:rPr>
                        <a:t>Project  </a:t>
                      </a:r>
                      <a:r>
                        <a:rPr sz="1800" b="1" spc="-5" dirty="0">
                          <a:solidFill>
                            <a:srgbClr val="FFFFFF"/>
                          </a:solidFill>
                          <a:latin typeface="Carlito"/>
                          <a:cs typeface="Carlito"/>
                        </a:rPr>
                        <a:t>Milestone</a:t>
                      </a:r>
                      <a:r>
                        <a:rPr sz="1800" b="1" spc="-130" dirty="0">
                          <a:solidFill>
                            <a:srgbClr val="FFFFFF"/>
                          </a:solidFill>
                          <a:latin typeface="Carlito"/>
                          <a:cs typeface="Carlito"/>
                        </a:rPr>
                        <a:t> </a:t>
                      </a:r>
                      <a:r>
                        <a:rPr sz="1800" b="1" dirty="0">
                          <a:solidFill>
                            <a:srgbClr val="FFFFFF"/>
                          </a:solidFill>
                          <a:latin typeface="Carlito"/>
                          <a:cs typeface="Carlito"/>
                        </a:rPr>
                        <a:t>ID</a:t>
                      </a:r>
                      <a:endParaRPr sz="1800" dirty="0">
                        <a:latin typeface="Carlito"/>
                        <a:cs typeface="Carlito"/>
                      </a:endParaRPr>
                    </a:p>
                  </a:txBody>
                  <a:tcPr marL="0" marR="0" marT="150495" marB="0">
                    <a:lnL w="9525">
                      <a:solidFill>
                        <a:srgbClr val="FFFFFF"/>
                      </a:solidFill>
                      <a:prstDash val="solid"/>
                    </a:lnL>
                    <a:lnR w="12700">
                      <a:solidFill>
                        <a:srgbClr val="FFFFFF"/>
                      </a:solidFill>
                      <a:prstDash val="solid"/>
                    </a:lnR>
                    <a:lnT w="9525">
                      <a:solidFill>
                        <a:srgbClr val="FFFFFF"/>
                      </a:solidFill>
                      <a:prstDash val="solid"/>
                    </a:lnT>
                    <a:lnB w="38100">
                      <a:solidFill>
                        <a:srgbClr val="FFFFFF"/>
                      </a:solidFill>
                      <a:prstDash val="solid"/>
                    </a:lnB>
                    <a:solidFill>
                      <a:srgbClr val="4F81BC"/>
                    </a:solidFill>
                  </a:tcPr>
                </a:tc>
                <a:tc>
                  <a:txBody>
                    <a:bodyPr/>
                    <a:lstStyle/>
                    <a:p>
                      <a:pPr marL="1182370" marR="97155" indent="-1076325">
                        <a:lnSpc>
                          <a:spcPct val="100000"/>
                        </a:lnSpc>
                        <a:spcBef>
                          <a:spcPts val="1185"/>
                        </a:spcBef>
                      </a:pPr>
                      <a:r>
                        <a:rPr sz="1800" b="1" spc="-5" dirty="0">
                          <a:solidFill>
                            <a:srgbClr val="FFFFFF"/>
                          </a:solidFill>
                          <a:latin typeface="Carlito"/>
                          <a:cs typeface="Carlito"/>
                        </a:rPr>
                        <a:t>Milestone Feedback </a:t>
                      </a:r>
                      <a:r>
                        <a:rPr sz="1800" b="1" spc="-10" dirty="0">
                          <a:solidFill>
                            <a:srgbClr val="FFFFFF"/>
                          </a:solidFill>
                          <a:latin typeface="Carlito"/>
                          <a:cs typeface="Carlito"/>
                        </a:rPr>
                        <a:t>received from </a:t>
                      </a:r>
                      <a:r>
                        <a:rPr sz="1800" b="1" spc="-25" dirty="0">
                          <a:solidFill>
                            <a:srgbClr val="FFFFFF"/>
                          </a:solidFill>
                          <a:latin typeface="Carlito"/>
                          <a:cs typeface="Carlito"/>
                        </a:rPr>
                        <a:t>Tutor</a:t>
                      </a:r>
                      <a:r>
                        <a:rPr sz="1800" b="1" spc="-130" dirty="0">
                          <a:solidFill>
                            <a:srgbClr val="FFFFFF"/>
                          </a:solidFill>
                          <a:latin typeface="Carlito"/>
                          <a:cs typeface="Carlito"/>
                        </a:rPr>
                        <a:t> </a:t>
                      </a:r>
                      <a:r>
                        <a:rPr sz="1800" b="1" dirty="0">
                          <a:solidFill>
                            <a:srgbClr val="FFFFFF"/>
                          </a:solidFill>
                          <a:latin typeface="Carlito"/>
                          <a:cs typeface="Carlito"/>
                        </a:rPr>
                        <a:t>/  </a:t>
                      </a:r>
                      <a:r>
                        <a:rPr sz="1800" b="1" spc="-5" dirty="0">
                          <a:solidFill>
                            <a:srgbClr val="FFFFFF"/>
                          </a:solidFill>
                          <a:latin typeface="Carlito"/>
                          <a:cs typeface="Carlito"/>
                        </a:rPr>
                        <a:t>Learning</a:t>
                      </a:r>
                      <a:r>
                        <a:rPr sz="1800" b="1" spc="-30" dirty="0">
                          <a:solidFill>
                            <a:srgbClr val="FFFFFF"/>
                          </a:solidFill>
                          <a:latin typeface="Carlito"/>
                          <a:cs typeface="Carlito"/>
                        </a:rPr>
                        <a:t> </a:t>
                      </a:r>
                      <a:r>
                        <a:rPr sz="1800" b="1" spc="-15" dirty="0">
                          <a:solidFill>
                            <a:srgbClr val="FFFFFF"/>
                          </a:solidFill>
                          <a:latin typeface="Carlito"/>
                          <a:cs typeface="Carlito"/>
                        </a:rPr>
                        <a:t>Facilitator</a:t>
                      </a:r>
                      <a:endParaRPr sz="1800" dirty="0">
                        <a:latin typeface="Carlito"/>
                        <a:cs typeface="Carlito"/>
                      </a:endParaRPr>
                    </a:p>
                  </a:txBody>
                  <a:tcPr marL="0" marR="0" marT="150495" marB="0">
                    <a:lnL w="12700">
                      <a:solidFill>
                        <a:srgbClr val="FFFFFF"/>
                      </a:solidFill>
                      <a:prstDash val="solid"/>
                    </a:lnL>
                    <a:lnR w="12700">
                      <a:solidFill>
                        <a:srgbClr val="FFFFFF"/>
                      </a:solidFill>
                      <a:prstDash val="solid"/>
                    </a:lnR>
                    <a:lnT w="9525">
                      <a:solidFill>
                        <a:srgbClr val="FFFFFF"/>
                      </a:solidFill>
                      <a:prstDash val="solid"/>
                    </a:lnT>
                    <a:lnB w="38100">
                      <a:solidFill>
                        <a:srgbClr val="FFFFFF"/>
                      </a:solidFill>
                      <a:prstDash val="solid"/>
                    </a:lnB>
                    <a:solidFill>
                      <a:srgbClr val="4F81BC"/>
                    </a:solidFill>
                  </a:tcPr>
                </a:tc>
                <a:tc>
                  <a:txBody>
                    <a:bodyPr/>
                    <a:lstStyle/>
                    <a:p>
                      <a:pPr marL="1193165" marR="1038225" indent="-144780">
                        <a:lnSpc>
                          <a:spcPct val="100000"/>
                        </a:lnSpc>
                        <a:spcBef>
                          <a:spcPts val="1185"/>
                        </a:spcBef>
                      </a:pPr>
                      <a:r>
                        <a:rPr sz="1800" b="1" dirty="0">
                          <a:solidFill>
                            <a:srgbClr val="FFFFFF"/>
                          </a:solidFill>
                          <a:latin typeface="Carlito"/>
                          <a:cs typeface="Carlito"/>
                        </a:rPr>
                        <a:t>Action</a:t>
                      </a:r>
                      <a:r>
                        <a:rPr sz="1800" b="1" spc="-114" dirty="0">
                          <a:solidFill>
                            <a:srgbClr val="FFFFFF"/>
                          </a:solidFill>
                          <a:latin typeface="Carlito"/>
                          <a:cs typeface="Carlito"/>
                        </a:rPr>
                        <a:t> </a:t>
                      </a:r>
                      <a:r>
                        <a:rPr sz="1800" b="1" spc="-40" dirty="0">
                          <a:solidFill>
                            <a:srgbClr val="FFFFFF"/>
                          </a:solidFill>
                          <a:latin typeface="Carlito"/>
                          <a:cs typeface="Carlito"/>
                        </a:rPr>
                        <a:t>Taken  (Yes </a:t>
                      </a:r>
                      <a:r>
                        <a:rPr sz="1800" b="1" dirty="0">
                          <a:solidFill>
                            <a:srgbClr val="FFFFFF"/>
                          </a:solidFill>
                          <a:latin typeface="Carlito"/>
                          <a:cs typeface="Carlito"/>
                        </a:rPr>
                        <a:t>/ No)</a:t>
                      </a:r>
                      <a:endParaRPr sz="1800">
                        <a:latin typeface="Carlito"/>
                        <a:cs typeface="Carlito"/>
                      </a:endParaRPr>
                    </a:p>
                  </a:txBody>
                  <a:tcPr marL="0" marR="0" marT="150495" marB="0">
                    <a:lnL w="12700">
                      <a:solidFill>
                        <a:srgbClr val="FFFFFF"/>
                      </a:solidFill>
                      <a:prstDash val="solid"/>
                    </a:lnL>
                    <a:lnR w="9525">
                      <a:solidFill>
                        <a:srgbClr val="FFFFFF"/>
                      </a:solidFill>
                      <a:prstDash val="solid"/>
                    </a:lnR>
                    <a:lnT w="9525">
                      <a:solidFill>
                        <a:srgbClr val="FFFFFF"/>
                      </a:solidFill>
                      <a:prstDash val="solid"/>
                    </a:lnT>
                    <a:lnB w="38100">
                      <a:solidFill>
                        <a:srgbClr val="FFFFFF"/>
                      </a:solidFill>
                      <a:prstDash val="solid"/>
                    </a:lnB>
                    <a:solidFill>
                      <a:srgbClr val="4F81BC"/>
                    </a:solidFill>
                  </a:tcPr>
                </a:tc>
                <a:extLst>
                  <a:ext uri="{0D108BD9-81ED-4DB2-BD59-A6C34878D82A}">
                    <a16:rowId xmlns:a16="http://schemas.microsoft.com/office/drawing/2014/main" val="10000"/>
                  </a:ext>
                </a:extLst>
              </a:tr>
              <a:tr h="1247047">
                <a:tc rowSpan="2">
                  <a:txBody>
                    <a:bodyPr/>
                    <a:lstStyle/>
                    <a:p>
                      <a:pPr>
                        <a:lnSpc>
                          <a:spcPct val="100000"/>
                        </a:lnSpc>
                      </a:pPr>
                      <a:endParaRPr sz="1800" dirty="0">
                        <a:latin typeface="Times New Roman"/>
                        <a:cs typeface="Times New Roman"/>
                      </a:endParaRPr>
                    </a:p>
                    <a:p>
                      <a:pPr>
                        <a:lnSpc>
                          <a:spcPct val="100000"/>
                        </a:lnSpc>
                        <a:spcBef>
                          <a:spcPts val="20"/>
                        </a:spcBef>
                      </a:pPr>
                      <a:endParaRPr sz="2650" dirty="0">
                        <a:latin typeface="Times New Roman"/>
                        <a:cs typeface="Times New Roman"/>
                      </a:endParaRPr>
                    </a:p>
                    <a:p>
                      <a:pPr marL="49530" algn="ctr">
                        <a:lnSpc>
                          <a:spcPct val="100000"/>
                        </a:lnSpc>
                      </a:pPr>
                      <a:r>
                        <a:rPr sz="1800" dirty="0">
                          <a:latin typeface="Carlito"/>
                          <a:cs typeface="Carlito"/>
                        </a:rPr>
                        <a:t>1</a:t>
                      </a:r>
                    </a:p>
                  </a:txBody>
                  <a:tcPr marL="0" marR="0" marT="0" marB="0">
                    <a:lnL w="9525">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a:lnSpc>
                          <a:spcPct val="100000"/>
                        </a:lnSpc>
                      </a:pPr>
                      <a:r>
                        <a:rPr lang="en-MY" sz="2000" dirty="0">
                          <a:solidFill>
                            <a:schemeClr val="tx1"/>
                          </a:solidFill>
                          <a:effectLst/>
                          <a:latin typeface="Calibri" panose="020F0502020204030204" pitchFamily="34" charset="0"/>
                          <a:ea typeface="+mn-ea"/>
                          <a:cs typeface="Calibri" panose="020F0502020204030204" pitchFamily="34" charset="0"/>
                        </a:rPr>
                        <a:t>To improve on the home Page design and ensure there is easy navigation for user to navigate into the respective pages. </a:t>
                      </a:r>
                      <a:endParaRPr lang="en-MY" sz="2000" dirty="0">
                        <a:latin typeface="Calibri" panose="020F0502020204030204" pitchFamily="34" charset="0"/>
                        <a:cs typeface="Calibri" panose="020F0502020204030204" pitchFamily="34" charset="0"/>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algn="ctr">
                        <a:lnSpc>
                          <a:spcPct val="100000"/>
                        </a:lnSpc>
                      </a:pPr>
                      <a:r>
                        <a:rPr lang="en-US" sz="2000" dirty="0">
                          <a:latin typeface="Times New Roman"/>
                          <a:cs typeface="Times New Roman"/>
                        </a:rPr>
                        <a:t>Yes</a:t>
                      </a:r>
                      <a:endParaRPr sz="2000" dirty="0">
                        <a:latin typeface="Times New Roman"/>
                        <a:cs typeface="Times New Roman"/>
                      </a:endParaRPr>
                    </a:p>
                  </a:txBody>
                  <a:tcPr marL="0" marR="0" marT="0" marB="0">
                    <a:lnL w="12700">
                      <a:solidFill>
                        <a:srgbClr val="FFFFFF"/>
                      </a:solidFill>
                      <a:prstDash val="solid"/>
                    </a:lnL>
                    <a:lnR w="9525">
                      <a:solidFill>
                        <a:srgbClr val="FFFFFF"/>
                      </a:solidFill>
                      <a:prstDash val="solid"/>
                    </a:lnR>
                    <a:lnT w="381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1"/>
                  </a:ext>
                </a:extLst>
              </a:tr>
              <a:tr h="935285">
                <a:tc vMerge="1">
                  <a:txBody>
                    <a:bodyPr/>
                    <a:lstStyle/>
                    <a:p>
                      <a:endParaRPr/>
                    </a:p>
                  </a:txBody>
                  <a:tcPr marL="0" marR="0" marT="0" marB="0">
                    <a:lnL w="9525">
                      <a:solidFill>
                        <a:srgbClr val="FFFFFF"/>
                      </a:solidFill>
                      <a:prstDash val="soli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a:solidFill>
                        <a:srgbClr val="FFFFFF"/>
                      </a:solidFill>
                      <a:prstDash val="solid"/>
                    </a:lnB>
                    <a:solidFill>
                      <a:srgbClr val="D0D7E8"/>
                    </a:solidFill>
                  </a:tcPr>
                </a:tc>
                <a:tc>
                  <a:txBody>
                    <a:bodyPr/>
                    <a:lstStyle/>
                    <a:p>
                      <a:pPr>
                        <a:lnSpc>
                          <a:spcPct val="100000"/>
                        </a:lnSpc>
                      </a:pPr>
                      <a:endParaRPr lang="en-MY" sz="2000" dirty="0">
                        <a:latin typeface="Calibri" panose="020F0502020204030204" pitchFamily="34" charset="0"/>
                        <a:cs typeface="Calibri" panose="020F050202020403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7E8"/>
                    </a:solidFill>
                  </a:tcPr>
                </a:tc>
                <a:tc>
                  <a:txBody>
                    <a:bodyPr/>
                    <a:lstStyle/>
                    <a:p>
                      <a:pPr algn="ctr">
                        <a:lnSpc>
                          <a:spcPct val="100000"/>
                        </a:lnSpc>
                      </a:pPr>
                      <a:r>
                        <a:rPr lang="en-US" sz="2000" dirty="0">
                          <a:latin typeface="Times New Roman"/>
                          <a:cs typeface="Times New Roman"/>
                        </a:rPr>
                        <a:t>Yes</a:t>
                      </a:r>
                      <a:endParaRPr sz="2000" dirty="0">
                        <a:latin typeface="Times New Roman"/>
                        <a:cs typeface="Times New Roman"/>
                      </a:endParaRPr>
                    </a:p>
                  </a:txBody>
                  <a:tcPr marL="0" marR="0" marT="0" marB="0">
                    <a:lnL w="12700" cap="flat" cmpd="sng" algn="ctr">
                      <a:solidFill>
                        <a:srgbClr val="FFFFFF"/>
                      </a:solidFill>
                      <a:prstDash val="solid"/>
                      <a:round/>
                      <a:headEnd type="none" w="med" len="med"/>
                      <a:tailEnd type="none" w="med" len="med"/>
                    </a:lnL>
                    <a:lnR w="9525">
                      <a:solidFill>
                        <a:srgbClr val="FFFFFF"/>
                      </a:solidFill>
                      <a:prstDash val="solid"/>
                    </a:lnR>
                    <a:lnT w="12700" cap="flat" cmpd="sng" algn="ctr">
                      <a:solidFill>
                        <a:srgbClr val="FFFFFF"/>
                      </a:solidFill>
                      <a:prstDash val="solid"/>
                      <a:round/>
                      <a:headEnd type="none" w="med" len="med"/>
                      <a:tailEnd type="none" w="med" len="med"/>
                    </a:lnT>
                    <a:lnB w="12700">
                      <a:solidFill>
                        <a:srgbClr val="FFFFFF"/>
                      </a:solidFill>
                      <a:prstDash val="solid"/>
                    </a:lnB>
                    <a:solidFill>
                      <a:srgbClr val="D0D7E8"/>
                    </a:solidFill>
                  </a:tcPr>
                </a:tc>
                <a:extLst>
                  <a:ext uri="{0D108BD9-81ED-4DB2-BD59-A6C34878D82A}">
                    <a16:rowId xmlns:a16="http://schemas.microsoft.com/office/drawing/2014/main" val="10003"/>
                  </a:ext>
                </a:extLst>
              </a:tr>
              <a:tr h="623523">
                <a:tc rowSpan="2">
                  <a:txBody>
                    <a:bodyPr/>
                    <a:lstStyle/>
                    <a:p>
                      <a:pPr>
                        <a:lnSpc>
                          <a:spcPct val="100000"/>
                        </a:lnSpc>
                      </a:pPr>
                      <a:endParaRPr sz="1800" dirty="0">
                        <a:latin typeface="Times New Roman"/>
                        <a:cs typeface="Times New Roman"/>
                      </a:endParaRPr>
                    </a:p>
                    <a:p>
                      <a:pPr>
                        <a:lnSpc>
                          <a:spcPct val="100000"/>
                        </a:lnSpc>
                        <a:spcBef>
                          <a:spcPts val="10"/>
                        </a:spcBef>
                      </a:pPr>
                      <a:endParaRPr sz="1950" dirty="0">
                        <a:latin typeface="Times New Roman"/>
                        <a:cs typeface="Times New Roman"/>
                      </a:endParaRPr>
                    </a:p>
                    <a:p>
                      <a:pPr algn="ctr">
                        <a:lnSpc>
                          <a:spcPct val="100000"/>
                        </a:lnSpc>
                      </a:pPr>
                      <a:r>
                        <a:rPr sz="1800" dirty="0">
                          <a:latin typeface="Carlito"/>
                          <a:cs typeface="Carlito"/>
                        </a:rPr>
                        <a:t>2</a:t>
                      </a:r>
                    </a:p>
                  </a:txBody>
                  <a:tcPr marL="0" marR="0" marT="0" marB="0">
                    <a:lnL w="9525">
                      <a:solidFill>
                        <a:srgbClr val="FFFFFF"/>
                      </a:solidFill>
                      <a:prstDash val="soli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a:solidFill>
                        <a:srgbClr val="FFFFFF"/>
                      </a:solidFill>
                      <a:prstDash val="solid"/>
                    </a:lnB>
                    <a:solidFill>
                      <a:srgbClr val="D0D7E8"/>
                    </a:solidFill>
                  </a:tcPr>
                </a:tc>
                <a:tc>
                  <a:txBody>
                    <a:bodyPr/>
                    <a:lstStyle/>
                    <a:p>
                      <a:pPr>
                        <a:lnSpc>
                          <a:spcPct val="100000"/>
                        </a:lnSpc>
                      </a:pPr>
                      <a:endParaRPr sz="2000" dirty="0">
                        <a:latin typeface="Calibri" panose="020F0502020204030204" pitchFamily="34" charset="0"/>
                        <a:cs typeface="Calibri" panose="020F050202020403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a:solidFill>
                        <a:srgbClr val="FFFFFF"/>
                      </a:solidFill>
                      <a:prstDash val="solid"/>
                    </a:lnB>
                    <a:solidFill>
                      <a:srgbClr val="D0D7E8"/>
                    </a:solidFill>
                  </a:tcPr>
                </a:tc>
                <a:tc>
                  <a:txBody>
                    <a:bodyPr/>
                    <a:lstStyle/>
                    <a:p>
                      <a:pPr algn="ctr">
                        <a:lnSpc>
                          <a:spcPct val="100000"/>
                        </a:lnSpc>
                      </a:pPr>
                      <a:r>
                        <a:rPr lang="en-US" sz="2000" dirty="0">
                          <a:latin typeface="Times New Roman"/>
                          <a:cs typeface="Times New Roman"/>
                        </a:rPr>
                        <a:t>Yes</a:t>
                      </a:r>
                      <a:endParaRPr sz="2000" dirty="0">
                        <a:latin typeface="Times New Roman"/>
                        <a:cs typeface="Times New Roman"/>
                      </a:endParaRPr>
                    </a:p>
                  </a:txBody>
                  <a:tcPr marL="0" marR="0" marT="0" marB="0">
                    <a:lnL w="12700" cap="flat" cmpd="sng" algn="ctr">
                      <a:solidFill>
                        <a:srgbClr val="FFFFFF"/>
                      </a:solidFill>
                      <a:prstDash val="solid"/>
                      <a:round/>
                      <a:headEnd type="none" w="med" len="med"/>
                      <a:tailEnd type="none" w="med" len="med"/>
                    </a:lnL>
                    <a:lnR w="9525">
                      <a:solidFill>
                        <a:srgbClr val="FFFFFF"/>
                      </a:solidFill>
                      <a:prstDash val="solid"/>
                    </a:lnR>
                    <a:lnT w="12700" cap="flat" cmpd="sng" algn="ctr">
                      <a:solidFill>
                        <a:srgbClr val="FFFFFF"/>
                      </a:solidFill>
                      <a:prstDash val="solid"/>
                      <a:round/>
                      <a:headEnd type="none" w="med" len="med"/>
                      <a:tailEnd type="none" w="med" len="med"/>
                    </a:lnT>
                    <a:lnB w="12700">
                      <a:solidFill>
                        <a:srgbClr val="FFFFFF"/>
                      </a:solidFill>
                      <a:prstDash val="solid"/>
                    </a:lnB>
                    <a:solidFill>
                      <a:srgbClr val="D0D7E8"/>
                    </a:solidFill>
                  </a:tcPr>
                </a:tc>
                <a:extLst>
                  <a:ext uri="{0D108BD9-81ED-4DB2-BD59-A6C34878D82A}">
                    <a16:rowId xmlns:a16="http://schemas.microsoft.com/office/drawing/2014/main" val="10005"/>
                  </a:ext>
                </a:extLst>
              </a:tr>
              <a:tr h="935285">
                <a:tc vMerge="1">
                  <a:txBody>
                    <a:bodyPr/>
                    <a:lstStyle/>
                    <a:p>
                      <a:endParaRPr/>
                    </a:p>
                  </a:txBody>
                  <a:tcPr marL="0" marR="0" marT="0" marB="0">
                    <a:lnL w="9525">
                      <a:solidFill>
                        <a:srgbClr val="FFFFFF"/>
                      </a:solidFill>
                      <a:prstDash val="soli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a:solidFill>
                        <a:srgbClr val="FFFFFF"/>
                      </a:solidFill>
                      <a:prstDash val="solid"/>
                    </a:lnB>
                    <a:solidFill>
                      <a:srgbClr val="D0D7E8"/>
                    </a:solidFill>
                  </a:tcPr>
                </a:tc>
                <a:tc>
                  <a:txBody>
                    <a:bodyPr/>
                    <a:lstStyle/>
                    <a:p>
                      <a:pPr>
                        <a:lnSpc>
                          <a:spcPct val="100000"/>
                        </a:lnSpc>
                      </a:pPr>
                      <a:endParaRPr lang="en-US" sz="2000" dirty="0">
                        <a:latin typeface="Calibri" panose="020F0502020204030204" pitchFamily="34" charset="0"/>
                        <a:cs typeface="Calibri" panose="020F050202020403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a:solidFill>
                        <a:srgbClr val="FFFFFF"/>
                      </a:solidFill>
                      <a:prstDash val="solid"/>
                    </a:lnB>
                    <a:solidFill>
                      <a:srgbClr val="D0D7E8"/>
                    </a:solidFill>
                  </a:tcPr>
                </a:tc>
                <a:tc>
                  <a:txBody>
                    <a:bodyPr/>
                    <a:lstStyle/>
                    <a:p>
                      <a:pPr algn="ctr">
                        <a:lnSpc>
                          <a:spcPct val="100000"/>
                        </a:lnSpc>
                      </a:pPr>
                      <a:r>
                        <a:rPr lang="en-US" sz="2000" dirty="0">
                          <a:latin typeface="Times New Roman"/>
                          <a:cs typeface="Times New Roman"/>
                        </a:rPr>
                        <a:t>Yes</a:t>
                      </a:r>
                      <a:endParaRPr sz="2000" dirty="0">
                        <a:latin typeface="Times New Roman"/>
                        <a:cs typeface="Times New Roman"/>
                      </a:endParaRPr>
                    </a:p>
                  </a:txBody>
                  <a:tcPr marL="0" marR="0" marT="0" marB="0">
                    <a:lnL w="12700" cap="flat" cmpd="sng" algn="ctr">
                      <a:solidFill>
                        <a:srgbClr val="FFFFFF"/>
                      </a:solidFill>
                      <a:prstDash val="solid"/>
                      <a:round/>
                      <a:headEnd type="none" w="med" len="med"/>
                      <a:tailEnd type="none" w="med" len="med"/>
                    </a:lnL>
                    <a:lnR w="9525">
                      <a:solidFill>
                        <a:srgbClr val="FFFFFF"/>
                      </a:solidFill>
                      <a:prstDash val="solid"/>
                    </a:lnR>
                    <a:lnT w="12700" cap="flat" cmpd="sng" algn="ctr">
                      <a:solidFill>
                        <a:srgbClr val="FFFFFF"/>
                      </a:solidFill>
                      <a:prstDash val="solid"/>
                      <a:round/>
                      <a:headEnd type="none" w="med" len="med"/>
                      <a:tailEnd type="none" w="med" len="med"/>
                    </a:lnT>
                    <a:lnB w="12700">
                      <a:solidFill>
                        <a:srgbClr val="FFFFFF"/>
                      </a:solidFill>
                      <a:prstDash val="solid"/>
                    </a:lnB>
                    <a:solidFill>
                      <a:srgbClr val="D0D7E8"/>
                    </a:solidFill>
                  </a:tcPr>
                </a:tc>
                <a:extLst>
                  <a:ext uri="{0D108BD9-81ED-4DB2-BD59-A6C34878D82A}">
                    <a16:rowId xmlns:a16="http://schemas.microsoft.com/office/drawing/2014/main" val="10007"/>
                  </a:ext>
                </a:extLst>
              </a:tr>
              <a:tr h="623523">
                <a:tc>
                  <a:txBody>
                    <a:bodyPr/>
                    <a:lstStyle/>
                    <a:p>
                      <a:pPr algn="ctr">
                        <a:lnSpc>
                          <a:spcPct val="100000"/>
                        </a:lnSpc>
                      </a:pPr>
                      <a:r>
                        <a:rPr lang="en-US" sz="1800" dirty="0">
                          <a:latin typeface="Times New Roman"/>
                          <a:cs typeface="Times New Roman"/>
                        </a:rPr>
                        <a:t>3</a:t>
                      </a:r>
                      <a:endParaRPr sz="1800" dirty="0">
                        <a:latin typeface="Times New Roman"/>
                        <a:cs typeface="Times New Roman"/>
                      </a:endParaRPr>
                    </a:p>
                  </a:txBody>
                  <a:tcPr marL="0" marR="0" marT="0" marB="0">
                    <a:lnL w="9525">
                      <a:solidFill>
                        <a:srgbClr val="FFFFFF"/>
                      </a:solidFill>
                      <a:prstDash val="soli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9525">
                      <a:solidFill>
                        <a:srgbClr val="FFFFFF"/>
                      </a:solidFill>
                      <a:prstDash val="solid"/>
                    </a:lnB>
                    <a:solidFill>
                      <a:srgbClr val="D0D7E8"/>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MY" sz="2000" dirty="0">
                        <a:latin typeface="Calibri" panose="020F0502020204030204" pitchFamily="34" charset="0"/>
                        <a:cs typeface="Calibri" panose="020F0502020204030204" pitchFamily="34" charset="0"/>
                      </a:endParaRPr>
                    </a:p>
                  </a:txBody>
                  <a:tcPr marL="0" marR="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a:solidFill>
                        <a:srgbClr val="FFFFFF"/>
                      </a:solidFill>
                      <a:prstDash val="solid"/>
                    </a:lnB>
                    <a:solidFill>
                      <a:srgbClr val="D0D7E8"/>
                    </a:solidFill>
                  </a:tcPr>
                </a:tc>
                <a:tc>
                  <a:txBody>
                    <a:bodyPr/>
                    <a:lstStyle/>
                    <a:p>
                      <a:pPr algn="ctr">
                        <a:lnSpc>
                          <a:spcPct val="100000"/>
                        </a:lnSpc>
                      </a:pPr>
                      <a:r>
                        <a:rPr lang="en-US" sz="2000" dirty="0">
                          <a:latin typeface="Times New Roman"/>
                          <a:cs typeface="Times New Roman"/>
                        </a:rPr>
                        <a:t>Yes</a:t>
                      </a:r>
                      <a:endParaRPr sz="2000" dirty="0">
                        <a:latin typeface="Times New Roman"/>
                        <a:cs typeface="Times New Roman"/>
                      </a:endParaRPr>
                    </a:p>
                  </a:txBody>
                  <a:tcPr marL="0" marR="0" marT="0" marB="0">
                    <a:lnL w="12700" cap="flat" cmpd="sng" algn="ctr">
                      <a:solidFill>
                        <a:srgbClr val="FFFFFF"/>
                      </a:solidFill>
                      <a:prstDash val="solid"/>
                      <a:round/>
                      <a:headEnd type="none" w="med" len="med"/>
                      <a:tailEnd type="none" w="med" len="med"/>
                    </a:lnL>
                    <a:lnR w="9525">
                      <a:solidFill>
                        <a:srgbClr val="FFFFFF"/>
                      </a:solidFill>
                      <a:prstDash val="solid"/>
                    </a:lnR>
                    <a:lnT w="12700" cap="flat" cmpd="sng" algn="ctr">
                      <a:solidFill>
                        <a:srgbClr val="FFFFFF"/>
                      </a:solidFill>
                      <a:prstDash val="solid"/>
                      <a:round/>
                      <a:headEnd type="none" w="med" len="med"/>
                      <a:tailEnd type="none" w="med" len="med"/>
                    </a:lnT>
                    <a:lnB w="12700">
                      <a:solidFill>
                        <a:srgbClr val="FFFFFF"/>
                      </a:solidFill>
                      <a:prstDash val="solid"/>
                    </a:lnB>
                    <a:solidFill>
                      <a:srgbClr val="D0D7E8"/>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4493895"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Arial"/>
                <a:cs typeface="Arial"/>
              </a:rPr>
              <a:t>1</a:t>
            </a:r>
            <a:r>
              <a:rPr lang="en-US" sz="2800" spc="-5" dirty="0">
                <a:solidFill>
                  <a:srgbClr val="FFFFFF"/>
                </a:solidFill>
                <a:latin typeface="Arial"/>
                <a:cs typeface="Arial"/>
              </a:rPr>
              <a:t>0</a:t>
            </a:r>
            <a:r>
              <a:rPr sz="2800" spc="-5" dirty="0">
                <a:solidFill>
                  <a:srgbClr val="FFFFFF"/>
                </a:solidFill>
                <a:latin typeface="Arial"/>
                <a:cs typeface="Arial"/>
              </a:rPr>
              <a:t>. Proposed Improvements</a:t>
            </a:r>
            <a:endParaRPr sz="2800" dirty="0">
              <a:latin typeface="Arial"/>
              <a:cs typeface="Arial"/>
            </a:endParaRPr>
          </a:p>
        </p:txBody>
      </p:sp>
      <p:grpSp>
        <p:nvGrpSpPr>
          <p:cNvPr id="3" name="object 3"/>
          <p:cNvGrpSpPr/>
          <p:nvPr/>
        </p:nvGrpSpPr>
        <p:grpSpPr>
          <a:xfrm>
            <a:off x="15240" y="1147572"/>
            <a:ext cx="8982710" cy="5651500"/>
            <a:chOff x="15240" y="1147572"/>
            <a:chExt cx="8982710" cy="5651500"/>
          </a:xfrm>
        </p:grpSpPr>
        <p:sp>
          <p:nvSpPr>
            <p:cNvPr id="4" name="object 4"/>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240" y="1147572"/>
              <a:ext cx="8336280" cy="2898647"/>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dirty="0"/>
            </a:p>
          </p:txBody>
        </p:sp>
        <p:sp>
          <p:nvSpPr>
            <p:cNvPr id="7" name="object 7"/>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sp>
        <p:nvSpPr>
          <p:cNvPr id="8" name="object 8"/>
          <p:cNvSpPr txBox="1"/>
          <p:nvPr/>
        </p:nvSpPr>
        <p:spPr>
          <a:xfrm>
            <a:off x="304800" y="1469663"/>
            <a:ext cx="7945120" cy="2459648"/>
          </a:xfrm>
          <a:prstGeom prst="rect">
            <a:avLst/>
          </a:prstGeom>
        </p:spPr>
        <p:txBody>
          <a:bodyPr vert="horz" wrap="square" lIns="0" tIns="99060" rIns="0" bIns="0" rtlCol="0">
            <a:spAutoFit/>
          </a:bodyPr>
          <a:lstStyle/>
          <a:p>
            <a:pPr marL="299085" indent="-287020">
              <a:lnSpc>
                <a:spcPct val="100000"/>
              </a:lnSpc>
              <a:spcBef>
                <a:spcPts val="780"/>
              </a:spcBef>
              <a:buFont typeface="Wingdings"/>
              <a:buChar char=""/>
              <a:tabLst>
                <a:tab pos="299720" algn="l"/>
              </a:tabLst>
            </a:pPr>
            <a:r>
              <a:rPr lang="en-US" sz="2000" b="1" spc="-5" dirty="0">
                <a:latin typeface="Carlito"/>
                <a:cs typeface="Carlito"/>
              </a:rPr>
              <a:t>Future Recommendation</a:t>
            </a:r>
            <a:r>
              <a:rPr lang="en-US" sz="2000" b="1" spc="-5" dirty="0" smtClean="0">
                <a:latin typeface="Carlito"/>
                <a:cs typeface="Carlito"/>
              </a:rPr>
              <a:t>:</a:t>
            </a:r>
          </a:p>
          <a:p>
            <a:pPr marL="299085" indent="-287020">
              <a:lnSpc>
                <a:spcPct val="100000"/>
              </a:lnSpc>
              <a:spcBef>
                <a:spcPts val="780"/>
              </a:spcBef>
              <a:buFont typeface="Wingdings"/>
              <a:buChar char=""/>
              <a:tabLst>
                <a:tab pos="299720" algn="l"/>
              </a:tabLst>
            </a:pPr>
            <a:endParaRPr lang="en-US" sz="2000" b="1" spc="-5" dirty="0">
              <a:latin typeface="Carlito"/>
              <a:cs typeface="Carlito"/>
            </a:endParaRPr>
          </a:p>
          <a:p>
            <a:pPr marL="354965" indent="-342900">
              <a:lnSpc>
                <a:spcPct val="100000"/>
              </a:lnSpc>
              <a:spcBef>
                <a:spcPts val="780"/>
              </a:spcBef>
              <a:buFont typeface="Arial" panose="020B0604020202020204" pitchFamily="34" charset="0"/>
              <a:buChar char="•"/>
              <a:tabLst>
                <a:tab pos="299720" algn="l"/>
              </a:tabLst>
            </a:pPr>
            <a:r>
              <a:rPr lang="en-US" sz="2000" spc="-5" dirty="0" smtClean="0">
                <a:latin typeface="Carlito"/>
                <a:cs typeface="Carlito"/>
              </a:rPr>
              <a:t>Add login APIs like </a:t>
            </a:r>
            <a:r>
              <a:rPr lang="en-US" sz="2000" spc="-5" dirty="0" err="1" smtClean="0">
                <a:latin typeface="Carlito"/>
                <a:cs typeface="Carlito"/>
              </a:rPr>
              <a:t>facebook</a:t>
            </a:r>
            <a:r>
              <a:rPr lang="en-US" sz="2000" spc="-5" dirty="0" smtClean="0">
                <a:latin typeface="Carlito"/>
                <a:cs typeface="Carlito"/>
              </a:rPr>
              <a:t> and </a:t>
            </a:r>
            <a:r>
              <a:rPr lang="en-US" sz="2000" spc="-5" dirty="0" err="1" smtClean="0">
                <a:latin typeface="Carlito"/>
                <a:cs typeface="Carlito"/>
              </a:rPr>
              <a:t>google</a:t>
            </a:r>
            <a:r>
              <a:rPr lang="en-US" sz="2000" spc="-5" dirty="0" smtClean="0">
                <a:latin typeface="Carlito"/>
                <a:cs typeface="Carlito"/>
              </a:rPr>
              <a:t> to the login page</a:t>
            </a:r>
          </a:p>
          <a:p>
            <a:pPr marL="354965" indent="-342900">
              <a:lnSpc>
                <a:spcPct val="100000"/>
              </a:lnSpc>
              <a:spcBef>
                <a:spcPts val="780"/>
              </a:spcBef>
              <a:buFont typeface="Arial" panose="020B0604020202020204" pitchFamily="34" charset="0"/>
              <a:buChar char="•"/>
              <a:tabLst>
                <a:tab pos="299720" algn="l"/>
              </a:tabLst>
            </a:pPr>
            <a:r>
              <a:rPr lang="en-US" sz="2000" spc="-5" dirty="0" smtClean="0">
                <a:latin typeface="Carlito"/>
                <a:cs typeface="Carlito"/>
              </a:rPr>
              <a:t>Add a chat section for the members with caregivers or with admin</a:t>
            </a:r>
          </a:p>
          <a:p>
            <a:pPr marL="354965" indent="-342900">
              <a:lnSpc>
                <a:spcPct val="100000"/>
              </a:lnSpc>
              <a:spcBef>
                <a:spcPts val="780"/>
              </a:spcBef>
              <a:buFont typeface="Arial" panose="020B0604020202020204" pitchFamily="34" charset="0"/>
              <a:buChar char="•"/>
              <a:tabLst>
                <a:tab pos="299720" algn="l"/>
              </a:tabLst>
            </a:pPr>
            <a:r>
              <a:rPr lang="en-US" sz="2000" spc="-5" dirty="0" smtClean="0">
                <a:latin typeface="Carlito"/>
                <a:cs typeface="Carlito"/>
              </a:rPr>
              <a:t>Add a delivery tracking system.</a:t>
            </a:r>
          </a:p>
          <a:p>
            <a:pPr marL="354965" indent="-342900">
              <a:lnSpc>
                <a:spcPct val="100000"/>
              </a:lnSpc>
              <a:spcBef>
                <a:spcPts val="780"/>
              </a:spcBef>
              <a:buFont typeface="Arial" panose="020B0604020202020204" pitchFamily="34" charset="0"/>
              <a:buChar char="•"/>
              <a:tabLst>
                <a:tab pos="299720" algn="l"/>
              </a:tabLst>
            </a:pPr>
            <a:endParaRPr lang="en-US" sz="2000" spc="-5" dirty="0">
              <a:latin typeface="Carlito"/>
              <a:cs typeface="Carli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3109595"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Arial"/>
                <a:cs typeface="Arial"/>
              </a:rPr>
              <a:t>1. Project</a:t>
            </a:r>
            <a:r>
              <a:rPr sz="2800" spc="-10" dirty="0">
                <a:solidFill>
                  <a:srgbClr val="FFFFFF"/>
                </a:solidFill>
                <a:latin typeface="Arial"/>
                <a:cs typeface="Arial"/>
              </a:rPr>
              <a:t> </a:t>
            </a:r>
            <a:r>
              <a:rPr sz="2800" spc="-5" dirty="0">
                <a:solidFill>
                  <a:srgbClr val="FFFFFF"/>
                </a:solidFill>
                <a:latin typeface="Arial"/>
                <a:cs typeface="Arial"/>
              </a:rPr>
              <a:t>Definition</a:t>
            </a:r>
            <a:endParaRPr sz="2800" dirty="0">
              <a:latin typeface="Arial"/>
              <a:cs typeface="Arial"/>
            </a:endParaRPr>
          </a:p>
        </p:txBody>
      </p:sp>
      <p:grpSp>
        <p:nvGrpSpPr>
          <p:cNvPr id="3" name="object 3"/>
          <p:cNvGrpSpPr/>
          <p:nvPr/>
        </p:nvGrpSpPr>
        <p:grpSpPr>
          <a:xfrm>
            <a:off x="12999" y="1143000"/>
            <a:ext cx="8982710" cy="5651500"/>
            <a:chOff x="15240" y="1147572"/>
            <a:chExt cx="8982710" cy="5651500"/>
          </a:xfrm>
        </p:grpSpPr>
        <p:sp>
          <p:nvSpPr>
            <p:cNvPr id="4" name="object 4"/>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240" y="1147572"/>
              <a:ext cx="2599944" cy="3304031"/>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a:p>
          </p:txBody>
        </p:sp>
        <p:sp>
          <p:nvSpPr>
            <p:cNvPr id="7" name="object 7"/>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sp>
        <p:nvSpPr>
          <p:cNvPr id="8" name="object 8"/>
          <p:cNvSpPr txBox="1"/>
          <p:nvPr/>
        </p:nvSpPr>
        <p:spPr>
          <a:xfrm>
            <a:off x="381007" y="1458082"/>
            <a:ext cx="8381994" cy="3091231"/>
          </a:xfrm>
          <a:prstGeom prst="rect">
            <a:avLst/>
          </a:prstGeom>
        </p:spPr>
        <p:txBody>
          <a:bodyPr vert="horz" wrap="square" lIns="0" tIns="13335" rIns="0" bIns="0" rtlCol="0">
            <a:spAutoFit/>
          </a:bodyPr>
          <a:lstStyle/>
          <a:p>
            <a:pPr marL="299085" indent="-287020">
              <a:lnSpc>
                <a:spcPct val="100000"/>
              </a:lnSpc>
              <a:spcBef>
                <a:spcPts val="105"/>
              </a:spcBef>
              <a:buFont typeface="Wingdings"/>
              <a:buChar char=""/>
              <a:tabLst>
                <a:tab pos="299720" algn="l"/>
              </a:tabLst>
            </a:pPr>
            <a:r>
              <a:rPr sz="2000" b="1" spc="-5" dirty="0">
                <a:latin typeface="Carlito"/>
                <a:cs typeface="Carlito"/>
              </a:rPr>
              <a:t>Project</a:t>
            </a:r>
            <a:r>
              <a:rPr sz="2000" b="1" spc="-85" dirty="0">
                <a:latin typeface="Carlito"/>
                <a:cs typeface="Carlito"/>
              </a:rPr>
              <a:t> </a:t>
            </a:r>
            <a:r>
              <a:rPr lang="en-US" sz="2000" b="1" spc="-5" dirty="0">
                <a:latin typeface="Carlito"/>
                <a:cs typeface="Carlito"/>
              </a:rPr>
              <a:t>Goals:</a:t>
            </a:r>
          </a:p>
          <a:p>
            <a:pPr algn="just"/>
            <a:r>
              <a:rPr lang="en-US" sz="2000" dirty="0"/>
              <a:t>The "Meals on Wheels" project's goal is to offer a comprehensive solution for the food delivery system. As well as make the food delivery system more efficient. Every service must be accessible from Monday through Friday. The other goal of this project is to keep track of all the details regarding the food item, fundraising, assurance of food safety, confirmation of orders, 10-kilometer delivery radius, meal planning, and customer delivery status. Since the project will be entirely built at the administrative end, access will be solely guaranteed for the administrator.</a:t>
            </a:r>
          </a:p>
          <a:p>
            <a:endParaRPr lang="en-MY" sz="20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69838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3109595"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Arial"/>
                <a:cs typeface="Arial"/>
              </a:rPr>
              <a:t>1. Project</a:t>
            </a:r>
            <a:r>
              <a:rPr sz="2800" spc="-10" dirty="0">
                <a:solidFill>
                  <a:srgbClr val="FFFFFF"/>
                </a:solidFill>
                <a:latin typeface="Arial"/>
                <a:cs typeface="Arial"/>
              </a:rPr>
              <a:t> </a:t>
            </a:r>
            <a:r>
              <a:rPr sz="2800" spc="-5" dirty="0">
                <a:solidFill>
                  <a:srgbClr val="FFFFFF"/>
                </a:solidFill>
                <a:latin typeface="Arial"/>
                <a:cs typeface="Arial"/>
              </a:rPr>
              <a:t>Definition</a:t>
            </a:r>
            <a:endParaRPr sz="2800" dirty="0">
              <a:latin typeface="Arial"/>
              <a:cs typeface="Arial"/>
            </a:endParaRPr>
          </a:p>
        </p:txBody>
      </p:sp>
      <p:grpSp>
        <p:nvGrpSpPr>
          <p:cNvPr id="3" name="object 3"/>
          <p:cNvGrpSpPr/>
          <p:nvPr/>
        </p:nvGrpSpPr>
        <p:grpSpPr>
          <a:xfrm>
            <a:off x="-21771" y="1189677"/>
            <a:ext cx="8982710" cy="5651500"/>
            <a:chOff x="15240" y="1147572"/>
            <a:chExt cx="8982710" cy="5651500"/>
          </a:xfrm>
        </p:grpSpPr>
        <p:sp>
          <p:nvSpPr>
            <p:cNvPr id="4" name="object 4"/>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240" y="1147572"/>
              <a:ext cx="2599944" cy="3304031"/>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a:p>
          </p:txBody>
        </p:sp>
        <p:sp>
          <p:nvSpPr>
            <p:cNvPr id="7" name="object 7"/>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sp>
        <p:nvSpPr>
          <p:cNvPr id="10" name="object 8">
            <a:extLst>
              <a:ext uri="{FF2B5EF4-FFF2-40B4-BE49-F238E27FC236}">
                <a16:creationId xmlns:a16="http://schemas.microsoft.com/office/drawing/2014/main" id="{F44E1EF2-9192-488A-9BBC-44A26E897682}"/>
              </a:ext>
            </a:extLst>
          </p:cNvPr>
          <p:cNvSpPr txBox="1"/>
          <p:nvPr/>
        </p:nvSpPr>
        <p:spPr>
          <a:xfrm>
            <a:off x="295125" y="1524000"/>
            <a:ext cx="8403526" cy="4322337"/>
          </a:xfrm>
          <a:prstGeom prst="rect">
            <a:avLst/>
          </a:prstGeom>
        </p:spPr>
        <p:txBody>
          <a:bodyPr vert="horz" wrap="square" lIns="0" tIns="13335" rIns="0" bIns="0" rtlCol="0">
            <a:spAutoFit/>
          </a:bodyPr>
          <a:lstStyle/>
          <a:p>
            <a:pPr marL="299085" indent="-287020">
              <a:lnSpc>
                <a:spcPct val="100000"/>
              </a:lnSpc>
              <a:spcBef>
                <a:spcPts val="105"/>
              </a:spcBef>
              <a:buFont typeface="Wingdings"/>
              <a:buChar char=""/>
              <a:tabLst>
                <a:tab pos="299720" algn="l"/>
              </a:tabLst>
            </a:pPr>
            <a:r>
              <a:rPr sz="2000" b="1" spc="-5" dirty="0">
                <a:latin typeface="Carlito"/>
                <a:cs typeface="Carlito"/>
              </a:rPr>
              <a:t>Project</a:t>
            </a:r>
            <a:r>
              <a:rPr sz="2000" b="1" spc="-85" dirty="0">
                <a:latin typeface="Carlito"/>
                <a:cs typeface="Carlito"/>
              </a:rPr>
              <a:t> </a:t>
            </a:r>
            <a:r>
              <a:rPr lang="en-US" sz="2000" b="1" spc="-5" dirty="0">
                <a:latin typeface="Carlito"/>
                <a:cs typeface="Carlito"/>
              </a:rPr>
              <a:t>Scope:</a:t>
            </a:r>
          </a:p>
          <a:p>
            <a:pPr algn="just"/>
            <a:r>
              <a:rPr lang="en-US" sz="2000" dirty="0"/>
              <a:t>By transforming the traditional "Meals on Wheels" system from a manual process, where customers had to personally visit the nearest restaurant branch to place food orders, we have successfully developed a web-based project called "Meals on Wheels." This project aims to automate the food delivery system operated by a charitable organization, which prepares and delivers hot noon meals to eligible adults who are unable to cook for themselves or maintain proper nutrition due to age, illness, or disability</a:t>
            </a:r>
            <a:r>
              <a:rPr lang="en-US" sz="2000" dirty="0" smtClean="0"/>
              <a:t>.</a:t>
            </a:r>
          </a:p>
          <a:p>
            <a:pPr algn="just"/>
            <a:endParaRPr lang="en-US" sz="2000" dirty="0"/>
          </a:p>
          <a:p>
            <a:pPr algn="just"/>
            <a:r>
              <a:rPr lang="en-US" sz="2000" dirty="0"/>
              <a:t>The "Meals on Wheels" web application will streamline essential operational tasks such as user registration, login functionality, order placement, food delivery management, fundraising activities, ensuring food safety, maintaining maintenance details, handling meal planning and delivery, managing stock details in the warehouse, and maintaining employee information, among others.</a:t>
            </a:r>
          </a:p>
        </p:txBody>
      </p:sp>
    </p:spTree>
    <p:extLst>
      <p:ext uri="{BB962C8B-B14F-4D97-AF65-F5344CB8AC3E}">
        <p14:creationId xmlns:p14="http://schemas.microsoft.com/office/powerpoint/2010/main" val="8868148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3583940"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Arial"/>
                <a:cs typeface="Arial"/>
              </a:rPr>
              <a:t>2. Project</a:t>
            </a:r>
            <a:r>
              <a:rPr sz="2800" dirty="0">
                <a:solidFill>
                  <a:srgbClr val="FFFFFF"/>
                </a:solidFill>
                <a:latin typeface="Arial"/>
                <a:cs typeface="Arial"/>
              </a:rPr>
              <a:t> </a:t>
            </a:r>
            <a:r>
              <a:rPr sz="2800" spc="-5" dirty="0">
                <a:solidFill>
                  <a:srgbClr val="FFFFFF"/>
                </a:solidFill>
                <a:latin typeface="Arial"/>
                <a:cs typeface="Arial"/>
              </a:rPr>
              <a:t>Deliverables</a:t>
            </a:r>
            <a:endParaRPr sz="2800" dirty="0">
              <a:latin typeface="Arial"/>
              <a:cs typeface="Arial"/>
            </a:endParaRPr>
          </a:p>
        </p:txBody>
      </p:sp>
      <p:grpSp>
        <p:nvGrpSpPr>
          <p:cNvPr id="3" name="object 3"/>
          <p:cNvGrpSpPr/>
          <p:nvPr/>
        </p:nvGrpSpPr>
        <p:grpSpPr>
          <a:xfrm>
            <a:off x="-56993" y="1066800"/>
            <a:ext cx="8982710" cy="5651500"/>
            <a:chOff x="15240" y="1147572"/>
            <a:chExt cx="8982710" cy="5651500"/>
          </a:xfrm>
        </p:grpSpPr>
        <p:sp>
          <p:nvSpPr>
            <p:cNvPr id="4" name="object 4"/>
            <p:cNvSpPr/>
            <p:nvPr/>
          </p:nvSpPr>
          <p:spPr>
            <a:xfrm>
              <a:off x="70097" y="1181090"/>
              <a:ext cx="8927604" cy="56174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240" y="1147572"/>
              <a:ext cx="4433316" cy="369112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8204" y="1196338"/>
              <a:ext cx="8856345" cy="5546090"/>
            </a:xfrm>
            <a:custGeom>
              <a:avLst/>
              <a:gdLst/>
              <a:ahLst/>
              <a:cxnLst/>
              <a:rect l="l" t="t" r="r" b="b"/>
              <a:pathLst>
                <a:path w="8856345" h="5546090">
                  <a:moveTo>
                    <a:pt x="8855964" y="0"/>
                  </a:moveTo>
                  <a:lnTo>
                    <a:pt x="0" y="0"/>
                  </a:lnTo>
                  <a:lnTo>
                    <a:pt x="0" y="5545836"/>
                  </a:lnTo>
                  <a:lnTo>
                    <a:pt x="8855964" y="5545836"/>
                  </a:lnTo>
                  <a:lnTo>
                    <a:pt x="8855964" y="0"/>
                  </a:lnTo>
                  <a:close/>
                </a:path>
              </a:pathLst>
            </a:custGeom>
            <a:solidFill>
              <a:srgbClr val="F1F1F1"/>
            </a:solidFill>
          </p:spPr>
          <p:txBody>
            <a:bodyPr wrap="square" lIns="0" tIns="0" rIns="0" bIns="0" rtlCol="0"/>
            <a:lstStyle/>
            <a:p>
              <a:endParaRPr dirty="0"/>
            </a:p>
          </p:txBody>
        </p:sp>
        <p:sp>
          <p:nvSpPr>
            <p:cNvPr id="7" name="object 7"/>
            <p:cNvSpPr/>
            <p:nvPr/>
          </p:nvSpPr>
          <p:spPr>
            <a:xfrm>
              <a:off x="108204" y="1196338"/>
              <a:ext cx="8856345" cy="5546090"/>
            </a:xfrm>
            <a:custGeom>
              <a:avLst/>
              <a:gdLst/>
              <a:ahLst/>
              <a:cxnLst/>
              <a:rect l="l" t="t" r="r" b="b"/>
              <a:pathLst>
                <a:path w="8856345" h="5546090">
                  <a:moveTo>
                    <a:pt x="0" y="5545836"/>
                  </a:moveTo>
                  <a:lnTo>
                    <a:pt x="8855964" y="5545836"/>
                  </a:lnTo>
                  <a:lnTo>
                    <a:pt x="8855964" y="0"/>
                  </a:lnTo>
                  <a:lnTo>
                    <a:pt x="0" y="0"/>
                  </a:lnTo>
                  <a:lnTo>
                    <a:pt x="0" y="5545836"/>
                  </a:lnTo>
                  <a:close/>
                </a:path>
              </a:pathLst>
            </a:custGeom>
            <a:ln w="9144">
              <a:solidFill>
                <a:srgbClr val="000000"/>
              </a:solidFill>
            </a:ln>
          </p:spPr>
          <p:txBody>
            <a:bodyPr wrap="square" lIns="0" tIns="0" rIns="0" bIns="0" rtlCol="0"/>
            <a:lstStyle/>
            <a:p>
              <a:endParaRPr/>
            </a:p>
          </p:txBody>
        </p:sp>
      </p:grpSp>
      <p:sp>
        <p:nvSpPr>
          <p:cNvPr id="8" name="object 8"/>
          <p:cNvSpPr txBox="1"/>
          <p:nvPr/>
        </p:nvSpPr>
        <p:spPr>
          <a:xfrm>
            <a:off x="181926" y="1441009"/>
            <a:ext cx="8504873" cy="5389296"/>
          </a:xfrm>
          <a:prstGeom prst="rect">
            <a:avLst/>
          </a:prstGeom>
        </p:spPr>
        <p:txBody>
          <a:bodyPr vert="horz" wrap="square" lIns="0" tIns="13335" rIns="0" bIns="0" rtlCol="0">
            <a:spAutoFit/>
          </a:bodyPr>
          <a:lstStyle/>
          <a:p>
            <a:pPr marL="299085" indent="-287020">
              <a:lnSpc>
                <a:spcPct val="100000"/>
              </a:lnSpc>
              <a:spcBef>
                <a:spcPts val="105"/>
              </a:spcBef>
              <a:buFont typeface="Wingdings"/>
              <a:buChar char=""/>
              <a:tabLst>
                <a:tab pos="299720" algn="l"/>
              </a:tabLst>
            </a:pPr>
            <a:r>
              <a:rPr lang="en-US" sz="2000" b="1" spc="-5" dirty="0" smtClean="0">
                <a:latin typeface="Carlito"/>
                <a:cs typeface="Carlito"/>
              </a:rPr>
              <a:t>Web page</a:t>
            </a:r>
          </a:p>
          <a:p>
            <a:pPr marL="354965" indent="-342900">
              <a:lnSpc>
                <a:spcPct val="100000"/>
              </a:lnSpc>
              <a:spcBef>
                <a:spcPts val="105"/>
              </a:spcBef>
              <a:buFont typeface="Arial" panose="020B0604020202020204" pitchFamily="34" charset="0"/>
              <a:buChar char="•"/>
              <a:tabLst>
                <a:tab pos="299720" algn="l"/>
              </a:tabLst>
            </a:pPr>
            <a:r>
              <a:rPr lang="en-US" sz="2000" dirty="0"/>
              <a:t>Landing Page /Home Page </a:t>
            </a:r>
            <a:endParaRPr lang="en-US" sz="2000" dirty="0" smtClean="0"/>
          </a:p>
          <a:p>
            <a:pPr marL="354965" indent="-342900">
              <a:lnSpc>
                <a:spcPct val="100000"/>
              </a:lnSpc>
              <a:spcBef>
                <a:spcPts val="105"/>
              </a:spcBef>
              <a:buFont typeface="Arial" panose="020B0604020202020204" pitchFamily="34" charset="0"/>
              <a:buChar char="•"/>
              <a:tabLst>
                <a:tab pos="299720" algn="l"/>
              </a:tabLst>
            </a:pPr>
            <a:r>
              <a:rPr lang="en-US" sz="2000" dirty="0" smtClean="0"/>
              <a:t>Registration </a:t>
            </a:r>
          </a:p>
          <a:p>
            <a:pPr marL="354965" indent="-342900">
              <a:lnSpc>
                <a:spcPct val="100000"/>
              </a:lnSpc>
              <a:spcBef>
                <a:spcPts val="105"/>
              </a:spcBef>
              <a:buFont typeface="Arial" panose="020B0604020202020204" pitchFamily="34" charset="0"/>
              <a:buChar char="•"/>
              <a:tabLst>
                <a:tab pos="299720" algn="l"/>
              </a:tabLst>
            </a:pPr>
            <a:r>
              <a:rPr lang="en-US" sz="2000" dirty="0" smtClean="0"/>
              <a:t>Login </a:t>
            </a:r>
          </a:p>
          <a:p>
            <a:pPr marL="354965" indent="-342900">
              <a:lnSpc>
                <a:spcPct val="100000"/>
              </a:lnSpc>
              <a:spcBef>
                <a:spcPts val="105"/>
              </a:spcBef>
              <a:buFont typeface="Arial" panose="020B0604020202020204" pitchFamily="34" charset="0"/>
              <a:buChar char="•"/>
              <a:tabLst>
                <a:tab pos="299720" algn="l"/>
              </a:tabLst>
            </a:pPr>
            <a:r>
              <a:rPr lang="en-US" sz="2000" dirty="0" smtClean="0"/>
              <a:t>Donation </a:t>
            </a:r>
            <a:r>
              <a:rPr lang="en-US" sz="2000" dirty="0"/>
              <a:t>Page </a:t>
            </a:r>
            <a:endParaRPr lang="en-US" sz="2000" dirty="0" smtClean="0"/>
          </a:p>
          <a:p>
            <a:pPr marL="354965" indent="-342900">
              <a:lnSpc>
                <a:spcPct val="100000"/>
              </a:lnSpc>
              <a:spcBef>
                <a:spcPts val="105"/>
              </a:spcBef>
              <a:buFont typeface="Arial" panose="020B0604020202020204" pitchFamily="34" charset="0"/>
              <a:buChar char="•"/>
              <a:tabLst>
                <a:tab pos="299720" algn="l"/>
              </a:tabLst>
            </a:pPr>
            <a:r>
              <a:rPr lang="en-US" sz="2000" dirty="0" smtClean="0"/>
              <a:t>Contact </a:t>
            </a:r>
            <a:r>
              <a:rPr lang="en-US" sz="2000" dirty="0"/>
              <a:t>Us Page </a:t>
            </a:r>
            <a:endParaRPr lang="en-US" sz="2000" dirty="0" smtClean="0"/>
          </a:p>
          <a:p>
            <a:pPr marL="354965" indent="-342900">
              <a:lnSpc>
                <a:spcPct val="100000"/>
              </a:lnSpc>
              <a:spcBef>
                <a:spcPts val="105"/>
              </a:spcBef>
              <a:buFont typeface="Arial" panose="020B0604020202020204" pitchFamily="34" charset="0"/>
              <a:buChar char="•"/>
              <a:tabLst>
                <a:tab pos="299720" algn="l"/>
              </a:tabLst>
            </a:pPr>
            <a:r>
              <a:rPr lang="en-US" sz="2000" dirty="0" smtClean="0"/>
              <a:t>About </a:t>
            </a:r>
            <a:r>
              <a:rPr lang="en-US" sz="2000" dirty="0"/>
              <a:t>Us Page </a:t>
            </a:r>
            <a:endParaRPr lang="en-US" sz="2000" dirty="0" smtClean="0"/>
          </a:p>
          <a:p>
            <a:pPr marL="354965" indent="-342900">
              <a:lnSpc>
                <a:spcPct val="100000"/>
              </a:lnSpc>
              <a:spcBef>
                <a:spcPts val="105"/>
              </a:spcBef>
              <a:buFont typeface="Arial" panose="020B0604020202020204" pitchFamily="34" charset="0"/>
              <a:buChar char="•"/>
              <a:tabLst>
                <a:tab pos="299720" algn="l"/>
              </a:tabLst>
            </a:pPr>
            <a:r>
              <a:rPr lang="en-US" sz="2000" dirty="0" smtClean="0"/>
              <a:t>Admin </a:t>
            </a:r>
            <a:r>
              <a:rPr lang="en-US" sz="2000" dirty="0"/>
              <a:t>Dashboard </a:t>
            </a:r>
            <a:endParaRPr lang="en-US" sz="2000" dirty="0" smtClean="0"/>
          </a:p>
          <a:p>
            <a:pPr marL="354965" indent="-342900">
              <a:lnSpc>
                <a:spcPct val="100000"/>
              </a:lnSpc>
              <a:spcBef>
                <a:spcPts val="105"/>
              </a:spcBef>
              <a:buFont typeface="Arial" panose="020B0604020202020204" pitchFamily="34" charset="0"/>
              <a:buChar char="•"/>
              <a:tabLst>
                <a:tab pos="299720" algn="l"/>
              </a:tabLst>
            </a:pPr>
            <a:r>
              <a:rPr lang="en-US" sz="2000" dirty="0" smtClean="0"/>
              <a:t>Caregiver </a:t>
            </a:r>
            <a:r>
              <a:rPr lang="en-US" sz="2000" dirty="0"/>
              <a:t>Page </a:t>
            </a:r>
            <a:endParaRPr lang="en-US" sz="2000" dirty="0" smtClean="0"/>
          </a:p>
          <a:p>
            <a:pPr marL="354965" indent="-342900">
              <a:lnSpc>
                <a:spcPct val="100000"/>
              </a:lnSpc>
              <a:spcBef>
                <a:spcPts val="105"/>
              </a:spcBef>
              <a:buFont typeface="Arial" panose="020B0604020202020204" pitchFamily="34" charset="0"/>
              <a:buChar char="•"/>
              <a:tabLst>
                <a:tab pos="299720" algn="l"/>
              </a:tabLst>
            </a:pPr>
            <a:r>
              <a:rPr lang="en-US" sz="2000" dirty="0" smtClean="0"/>
              <a:t>Partner </a:t>
            </a:r>
            <a:r>
              <a:rPr lang="en-US" sz="2000" dirty="0"/>
              <a:t>Page </a:t>
            </a:r>
            <a:endParaRPr lang="en-US" sz="2000" dirty="0" smtClean="0"/>
          </a:p>
          <a:p>
            <a:pPr marL="354965" indent="-342900">
              <a:lnSpc>
                <a:spcPct val="100000"/>
              </a:lnSpc>
              <a:spcBef>
                <a:spcPts val="105"/>
              </a:spcBef>
              <a:buFont typeface="Arial" panose="020B0604020202020204" pitchFamily="34" charset="0"/>
              <a:buChar char="•"/>
              <a:tabLst>
                <a:tab pos="299720" algn="l"/>
              </a:tabLst>
            </a:pPr>
            <a:r>
              <a:rPr lang="en-US" sz="2000" dirty="0" smtClean="0"/>
              <a:t>Member Page</a:t>
            </a:r>
          </a:p>
          <a:p>
            <a:pPr marL="354965" indent="-342900">
              <a:spcBef>
                <a:spcPts val="105"/>
              </a:spcBef>
              <a:buFont typeface="Arial" panose="020B0604020202020204" pitchFamily="34" charset="0"/>
              <a:buChar char="•"/>
              <a:tabLst>
                <a:tab pos="299720" algn="l"/>
              </a:tabLst>
            </a:pPr>
            <a:r>
              <a:rPr lang="en-US" sz="2000" dirty="0"/>
              <a:t>Member Feedback Page </a:t>
            </a:r>
          </a:p>
          <a:p>
            <a:pPr marL="354965" indent="-342900">
              <a:spcBef>
                <a:spcPts val="105"/>
              </a:spcBef>
              <a:buFont typeface="Arial" panose="020B0604020202020204" pitchFamily="34" charset="0"/>
              <a:buChar char="•"/>
              <a:tabLst>
                <a:tab pos="299720" algn="l"/>
              </a:tabLst>
            </a:pPr>
            <a:endParaRPr lang="en-US" sz="2000" dirty="0"/>
          </a:p>
          <a:p>
            <a:pPr marL="12065">
              <a:lnSpc>
                <a:spcPct val="100000"/>
              </a:lnSpc>
              <a:spcBef>
                <a:spcPts val="105"/>
              </a:spcBef>
              <a:tabLst>
                <a:tab pos="299720" algn="l"/>
              </a:tabLst>
            </a:pPr>
            <a:r>
              <a:rPr lang="en-US" spc="-10" dirty="0" smtClean="0">
                <a:latin typeface="Carlito"/>
                <a:cs typeface="Carlito"/>
              </a:rPr>
              <a:t>Each role has different functions and activities assigned based on the Merry Meals </a:t>
            </a:r>
          </a:p>
          <a:p>
            <a:pPr marL="12065">
              <a:lnSpc>
                <a:spcPct val="100000"/>
              </a:lnSpc>
              <a:spcBef>
                <a:spcPts val="105"/>
              </a:spcBef>
              <a:tabLst>
                <a:tab pos="299720" algn="l"/>
              </a:tabLst>
            </a:pPr>
            <a:r>
              <a:rPr lang="en-US" spc="-10" dirty="0" smtClean="0">
                <a:latin typeface="Carlito"/>
                <a:cs typeface="Carlito"/>
              </a:rPr>
              <a:t>Objectives</a:t>
            </a:r>
            <a:endParaRPr lang="en-US" spc="-10" dirty="0">
              <a:latin typeface="Carlito"/>
              <a:cs typeface="Carlito"/>
            </a:endParaRPr>
          </a:p>
          <a:p>
            <a:pPr marL="299085" indent="-287020">
              <a:lnSpc>
                <a:spcPct val="100000"/>
              </a:lnSpc>
              <a:spcBef>
                <a:spcPts val="105"/>
              </a:spcBef>
              <a:buFont typeface="Wingdings"/>
              <a:buChar char=""/>
              <a:tabLst>
                <a:tab pos="299720" algn="l"/>
              </a:tabLst>
            </a:pPr>
            <a:endParaRPr lang="en-US" sz="2000" b="1" spc="-10" dirty="0">
              <a:latin typeface="Carlito"/>
              <a:cs typeface="Carlito"/>
            </a:endParaRPr>
          </a:p>
          <a:p>
            <a:pPr marL="299085" indent="-287020">
              <a:lnSpc>
                <a:spcPct val="100000"/>
              </a:lnSpc>
              <a:spcBef>
                <a:spcPts val="105"/>
              </a:spcBef>
              <a:buFont typeface="Wingdings"/>
              <a:buChar char=""/>
              <a:tabLst>
                <a:tab pos="299720" algn="l"/>
              </a:tabLst>
            </a:pPr>
            <a:endParaRPr lang="en-US" sz="2000" b="1" spc="-10" dirty="0">
              <a:latin typeface="Carlito"/>
              <a:cs typeface="Carlito"/>
            </a:endParaRPr>
          </a:p>
        </p:txBody>
      </p:sp>
      <p:sp>
        <p:nvSpPr>
          <p:cNvPr id="9" name="object 8"/>
          <p:cNvSpPr txBox="1"/>
          <p:nvPr/>
        </p:nvSpPr>
        <p:spPr>
          <a:xfrm>
            <a:off x="3767897" y="1441009"/>
            <a:ext cx="3323274" cy="3527248"/>
          </a:xfrm>
          <a:prstGeom prst="rect">
            <a:avLst/>
          </a:prstGeom>
        </p:spPr>
        <p:txBody>
          <a:bodyPr vert="horz" wrap="square" lIns="0" tIns="13335" rIns="0" bIns="0" rtlCol="0">
            <a:spAutoFit/>
          </a:bodyPr>
          <a:lstStyle/>
          <a:p>
            <a:pPr marL="299085" indent="-287020">
              <a:lnSpc>
                <a:spcPct val="100000"/>
              </a:lnSpc>
              <a:spcBef>
                <a:spcPts val="105"/>
              </a:spcBef>
              <a:buFont typeface="Wingdings"/>
              <a:buChar char=""/>
              <a:tabLst>
                <a:tab pos="299720" algn="l"/>
              </a:tabLst>
            </a:pPr>
            <a:r>
              <a:rPr lang="en-US" sz="2000" b="1" spc="-5" dirty="0" smtClean="0">
                <a:latin typeface="Carlito"/>
                <a:cs typeface="Carlito"/>
              </a:rPr>
              <a:t>Roles</a:t>
            </a:r>
          </a:p>
          <a:p>
            <a:pPr marL="354965" indent="-342900">
              <a:lnSpc>
                <a:spcPct val="100000"/>
              </a:lnSpc>
              <a:spcBef>
                <a:spcPts val="105"/>
              </a:spcBef>
              <a:buFont typeface="Arial" panose="020B0604020202020204" pitchFamily="34" charset="0"/>
              <a:buChar char="•"/>
              <a:tabLst>
                <a:tab pos="299720" algn="l"/>
              </a:tabLst>
            </a:pPr>
            <a:r>
              <a:rPr lang="en-US" sz="2000" dirty="0" smtClean="0"/>
              <a:t>Member</a:t>
            </a:r>
          </a:p>
          <a:p>
            <a:pPr marL="354965" indent="-342900">
              <a:lnSpc>
                <a:spcPct val="100000"/>
              </a:lnSpc>
              <a:spcBef>
                <a:spcPts val="105"/>
              </a:spcBef>
              <a:buFont typeface="Arial" panose="020B0604020202020204" pitchFamily="34" charset="0"/>
              <a:buChar char="•"/>
              <a:tabLst>
                <a:tab pos="299720" algn="l"/>
              </a:tabLst>
            </a:pPr>
            <a:r>
              <a:rPr lang="en-US" sz="2000" dirty="0" smtClean="0"/>
              <a:t>Caregiver</a:t>
            </a:r>
          </a:p>
          <a:p>
            <a:pPr marL="354965" indent="-342900">
              <a:lnSpc>
                <a:spcPct val="100000"/>
              </a:lnSpc>
              <a:spcBef>
                <a:spcPts val="105"/>
              </a:spcBef>
              <a:buFont typeface="Arial" panose="020B0604020202020204" pitchFamily="34" charset="0"/>
              <a:buChar char="•"/>
              <a:tabLst>
                <a:tab pos="299720" algn="l"/>
              </a:tabLst>
            </a:pPr>
            <a:r>
              <a:rPr lang="en-US" sz="2000" dirty="0" smtClean="0"/>
              <a:t>Rider</a:t>
            </a:r>
          </a:p>
          <a:p>
            <a:pPr marL="354965" indent="-342900">
              <a:lnSpc>
                <a:spcPct val="100000"/>
              </a:lnSpc>
              <a:spcBef>
                <a:spcPts val="105"/>
              </a:spcBef>
              <a:buFont typeface="Arial" panose="020B0604020202020204" pitchFamily="34" charset="0"/>
              <a:buChar char="•"/>
              <a:tabLst>
                <a:tab pos="299720" algn="l"/>
              </a:tabLst>
            </a:pPr>
            <a:r>
              <a:rPr lang="en-US" sz="2000" dirty="0" smtClean="0"/>
              <a:t>Partner</a:t>
            </a:r>
          </a:p>
          <a:p>
            <a:pPr marL="354965" indent="-342900">
              <a:lnSpc>
                <a:spcPct val="100000"/>
              </a:lnSpc>
              <a:spcBef>
                <a:spcPts val="105"/>
              </a:spcBef>
              <a:buFont typeface="Arial" panose="020B0604020202020204" pitchFamily="34" charset="0"/>
              <a:buChar char="•"/>
              <a:tabLst>
                <a:tab pos="299720" algn="l"/>
              </a:tabLst>
            </a:pPr>
            <a:r>
              <a:rPr lang="en-US" sz="2000" dirty="0" smtClean="0"/>
              <a:t>Admin</a:t>
            </a:r>
          </a:p>
          <a:p>
            <a:pPr marL="354965" indent="-342900">
              <a:lnSpc>
                <a:spcPct val="100000"/>
              </a:lnSpc>
              <a:spcBef>
                <a:spcPts val="105"/>
              </a:spcBef>
              <a:buFont typeface="Arial" panose="020B0604020202020204" pitchFamily="34" charset="0"/>
              <a:buChar char="•"/>
              <a:tabLst>
                <a:tab pos="299720" algn="l"/>
              </a:tabLst>
            </a:pPr>
            <a:r>
              <a:rPr lang="en-US" sz="2000" dirty="0" smtClean="0"/>
              <a:t>Volunteer</a:t>
            </a:r>
          </a:p>
          <a:p>
            <a:pPr marL="12065">
              <a:lnSpc>
                <a:spcPct val="100000"/>
              </a:lnSpc>
              <a:spcBef>
                <a:spcPts val="105"/>
              </a:spcBef>
              <a:tabLst>
                <a:tab pos="299720" algn="l"/>
              </a:tabLst>
            </a:pPr>
            <a:endParaRPr lang="en-US" sz="2000" dirty="0"/>
          </a:p>
          <a:p>
            <a:pPr marL="354965" indent="-342900">
              <a:lnSpc>
                <a:spcPct val="100000"/>
              </a:lnSpc>
              <a:spcBef>
                <a:spcPts val="105"/>
              </a:spcBef>
              <a:buFont typeface="Arial" panose="020B0604020202020204" pitchFamily="34" charset="0"/>
              <a:buChar char="•"/>
              <a:tabLst>
                <a:tab pos="299720" algn="l"/>
              </a:tabLst>
            </a:pPr>
            <a:endParaRPr lang="en-US" sz="2000" b="1" spc="-10" dirty="0">
              <a:latin typeface="Carlito"/>
              <a:cs typeface="Carlito"/>
            </a:endParaRPr>
          </a:p>
          <a:p>
            <a:pPr marL="299085" indent="-287020">
              <a:lnSpc>
                <a:spcPct val="100000"/>
              </a:lnSpc>
              <a:spcBef>
                <a:spcPts val="105"/>
              </a:spcBef>
              <a:buFont typeface="Wingdings"/>
              <a:buChar char=""/>
              <a:tabLst>
                <a:tab pos="299720" algn="l"/>
              </a:tabLst>
            </a:pPr>
            <a:endParaRPr lang="en-US" sz="2000" b="1" spc="-10" dirty="0">
              <a:latin typeface="Carlito"/>
              <a:cs typeface="Carlito"/>
            </a:endParaRPr>
          </a:p>
          <a:p>
            <a:pPr marL="299085" indent="-287020">
              <a:lnSpc>
                <a:spcPct val="100000"/>
              </a:lnSpc>
              <a:spcBef>
                <a:spcPts val="105"/>
              </a:spcBef>
              <a:buFont typeface="Wingdings"/>
              <a:buChar char=""/>
              <a:tabLst>
                <a:tab pos="299720" algn="l"/>
              </a:tabLst>
            </a:pPr>
            <a:endParaRPr lang="en-US" sz="2000" b="1" spc="-10" dirty="0">
              <a:latin typeface="Carlito"/>
              <a:cs typeface="Carlito"/>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d118d1a0-f5a0-4e12-83ce-6c8453885330">
      <Terms xmlns="http://schemas.microsoft.com/office/infopath/2007/PartnerControls"/>
    </lcf76f155ced4ddcb4097134ff3c332f>
    <TaxCatchAll xmlns="c0babb3f-4b83-4bd4-b00e-4acf958a406a" xsi:nil="true"/>
    <SharedWithUsers xmlns="c0babb3f-4b83-4bd4-b00e-4acf958a406a">
      <UserInfo>
        <DisplayName/>
        <AccountId xsi:nil="true"/>
        <AccountType/>
      </UserInfo>
    </SharedWithUsers>
    <MediaLengthInSeconds xmlns="d118d1a0-f5a0-4e12-83ce-6c845388533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975E9F97BC1B5458BF54EED01CD8DCC" ma:contentTypeVersion="13" ma:contentTypeDescription="Create a new document." ma:contentTypeScope="" ma:versionID="bde7b20f9a0781bc161b174d17587a3b">
  <xsd:schema xmlns:xsd="http://www.w3.org/2001/XMLSchema" xmlns:xs="http://www.w3.org/2001/XMLSchema" xmlns:p="http://schemas.microsoft.com/office/2006/metadata/properties" xmlns:ns2="d118d1a0-f5a0-4e12-83ce-6c8453885330" xmlns:ns3="c0babb3f-4b83-4bd4-b00e-4acf958a406a" targetNamespace="http://schemas.microsoft.com/office/2006/metadata/properties" ma:root="true" ma:fieldsID="e4d5efd487035f9b59f41f3f5a2a10ba" ns2:_="" ns3:_="">
    <xsd:import namespace="d118d1a0-f5a0-4e12-83ce-6c8453885330"/>
    <xsd:import namespace="c0babb3f-4b83-4bd4-b00e-4acf958a406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118d1a0-f5a0-4e12-83ce-6c845388533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d0bf0ac1-f138-411d-9df9-4081be4fdb86"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babb3f-4b83-4bd4-b00e-4acf958a406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0d88b2bf-274e-4f33-a410-37d88b11a109}" ma:internalName="TaxCatchAll" ma:showField="CatchAllData" ma:web="c0babb3f-4b83-4bd4-b00e-4acf958a406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C951229-66CA-4B17-8096-832513F419D0}">
  <ds:schemaRefs>
    <ds:schemaRef ds:uri="http://schemas.microsoft.com/sharepoint/v3/contenttype/forms"/>
  </ds:schemaRefs>
</ds:datastoreItem>
</file>

<file path=customXml/itemProps2.xml><?xml version="1.0" encoding="utf-8"?>
<ds:datastoreItem xmlns:ds="http://schemas.openxmlformats.org/officeDocument/2006/customXml" ds:itemID="{C7A20251-CE06-4FC6-90F2-C5C9073DC163}">
  <ds:schemaRefs>
    <ds:schemaRef ds:uri="c0babb3f-4b83-4bd4-b00e-4acf958a406a"/>
    <ds:schemaRef ds:uri="http://purl.org/dc/elements/1.1/"/>
    <ds:schemaRef ds:uri="http://schemas.microsoft.com/office/2006/metadata/properties"/>
    <ds:schemaRef ds:uri="http://schemas.microsoft.com/office/2006/documentManagement/types"/>
    <ds:schemaRef ds:uri="http://schemas.openxmlformats.org/package/2006/metadata/core-properties"/>
    <ds:schemaRef ds:uri="d118d1a0-f5a0-4e12-83ce-6c8453885330"/>
    <ds:schemaRef ds:uri="http://purl.org/dc/dcmitype/"/>
    <ds:schemaRef ds:uri="http://schemas.microsoft.com/office/infopath/2007/PartnerControls"/>
    <ds:schemaRef ds:uri="http://www.w3.org/XML/1998/namespace"/>
    <ds:schemaRef ds:uri="http://purl.org/dc/terms/"/>
  </ds:schemaRefs>
</ds:datastoreItem>
</file>

<file path=customXml/itemProps3.xml><?xml version="1.0" encoding="utf-8"?>
<ds:datastoreItem xmlns:ds="http://schemas.openxmlformats.org/officeDocument/2006/customXml" ds:itemID="{CDCFBC0A-7DB7-4A87-BD5F-CD84691AAF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118d1a0-f5a0-4e12-83ce-6c8453885330"/>
    <ds:schemaRef ds:uri="c0babb3f-4b83-4bd4-b00e-4acf958a406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1628</TotalTime>
  <Words>1997</Words>
  <Application>Microsoft Office PowerPoint</Application>
  <PresentationFormat>On-screen Show (4:3)</PresentationFormat>
  <Paragraphs>650</Paragraphs>
  <Slides>62</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62</vt:i4>
      </vt:variant>
    </vt:vector>
  </HeadingPairs>
  <TitlesOfParts>
    <vt:vector size="71" baseType="lpstr">
      <vt:lpstr>Arial</vt:lpstr>
      <vt:lpstr>Calibri</vt:lpstr>
      <vt:lpstr>Cambria</vt:lpstr>
      <vt:lpstr>Carlito</vt:lpstr>
      <vt:lpstr>Gotham</vt:lpstr>
      <vt:lpstr>Times New Roman</vt:lpstr>
      <vt:lpstr>Wingdings</vt:lpstr>
      <vt:lpstr>ヒラギノ角ゴ Pro W3</vt:lpstr>
      <vt:lpstr>Office Theme</vt:lpstr>
      <vt:lpstr>Develop Enterprise Application</vt:lpstr>
      <vt:lpstr>Contents</vt:lpstr>
      <vt:lpstr>Contents</vt:lpstr>
      <vt:lpstr>1. Project Definition</vt:lpstr>
      <vt:lpstr>1. Project Definition</vt:lpstr>
      <vt:lpstr>1. Project Definition</vt:lpstr>
      <vt:lpstr>1. Project Definition</vt:lpstr>
      <vt:lpstr>1. Project Definition</vt:lpstr>
      <vt:lpstr>2. Project Deliverables</vt:lpstr>
      <vt:lpstr>2. Project Deliverables</vt:lpstr>
      <vt:lpstr>2. Project Deliverables</vt:lpstr>
      <vt:lpstr>2. Project Deliverables</vt:lpstr>
      <vt:lpstr>2. Project Deliverables</vt:lpstr>
      <vt:lpstr>2. Project Deliverables</vt:lpstr>
      <vt:lpstr>2. Project Deliverables</vt:lpstr>
      <vt:lpstr>2. Project Deliverables</vt:lpstr>
      <vt:lpstr>2. Project Deliverables</vt:lpstr>
      <vt:lpstr>2. Project Deliverables</vt:lpstr>
      <vt:lpstr>2. Project Deliverables</vt:lpstr>
      <vt:lpstr>2. Project Deliverables</vt:lpstr>
      <vt:lpstr>2. Project Deliverables</vt:lpstr>
      <vt:lpstr>2. Project Deliverables</vt:lpstr>
      <vt:lpstr>2. Project Deliverables</vt:lpstr>
      <vt:lpstr>2. Project Deliverables</vt:lpstr>
      <vt:lpstr>2. Project Deliverables</vt:lpstr>
      <vt:lpstr>2. Project Deliverables</vt:lpstr>
      <vt:lpstr>2. Project Deliverables</vt:lpstr>
      <vt:lpstr>2. Project Deliverables</vt:lpstr>
      <vt:lpstr>2. Project Deliverables</vt:lpstr>
      <vt:lpstr>2. Project Deliverables</vt:lpstr>
      <vt:lpstr>2. Project Deliverables</vt:lpstr>
      <vt:lpstr>2. Project Deliverables</vt:lpstr>
      <vt:lpstr>3. Project Milestones &amp; Tasks</vt:lpstr>
      <vt:lpstr>4. Project Environment</vt:lpstr>
      <vt:lpstr>5. Tools</vt:lpstr>
      <vt:lpstr>7. Project Gantt Chart</vt:lpstr>
      <vt:lpstr>7. Project Gantt Chart</vt:lpstr>
      <vt:lpstr>8. Project Execution</vt:lpstr>
      <vt:lpstr>8. Project Execution</vt:lpstr>
      <vt:lpstr>8. Project Execution</vt:lpstr>
      <vt:lpstr>8. Project Execution</vt:lpstr>
      <vt:lpstr>8. Project Execution</vt:lpstr>
      <vt:lpstr>8. Project Execution</vt:lpstr>
      <vt:lpstr>8. Project Execution</vt:lpstr>
      <vt:lpstr>8. Project Execution</vt:lpstr>
      <vt:lpstr>8. Project Execution</vt:lpstr>
      <vt:lpstr>8. Project Execution</vt:lpstr>
      <vt:lpstr>8. Project Execution</vt:lpstr>
      <vt:lpstr>8. Project Execution</vt:lpstr>
      <vt:lpstr>8. Project Execution</vt:lpstr>
      <vt:lpstr>8. Project Execution</vt:lpstr>
      <vt:lpstr>8. Project Execution</vt:lpstr>
      <vt:lpstr>8. Project Execution</vt:lpstr>
      <vt:lpstr>8. Project Execution</vt:lpstr>
      <vt:lpstr>8. Project Execution</vt:lpstr>
      <vt:lpstr>8. Project Execution</vt:lpstr>
      <vt:lpstr>8. Project Execution</vt:lpstr>
      <vt:lpstr>8. Project Execution</vt:lpstr>
      <vt:lpstr>8. Project Execution</vt:lpstr>
      <vt:lpstr>8. Project Execution</vt:lpstr>
      <vt:lpstr>9. Milestone Feedback &amp; Action taken</vt:lpstr>
      <vt:lpstr>10. Proposed Improvements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Joscans</dc:creator>
  <cp:lastModifiedBy>Nethmini</cp:lastModifiedBy>
  <cp:revision>48</cp:revision>
  <dcterms:created xsi:type="dcterms:W3CDTF">2020-12-22T04:17:09Z</dcterms:created>
  <dcterms:modified xsi:type="dcterms:W3CDTF">2023-07-07T22:28:58Z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2018-08-21T00:00:00Z</vt:filetime>
  </property>
  <property fmtid="{D5CDD505-2E9C-101B-9397-08002B2CF9AE}" pid="3" name="Creator">
    <vt:lpwstr>Microsoft® PowerPoint® 2016</vt:lpwstr>
  </property>
  <property fmtid="{D5CDD505-2E9C-101B-9397-08002B2CF9AE}" pid="4" name="LastSaved">
    <vt:filetime>2020-12-22T00:00:00Z</vt:filetime>
  </property>
  <property fmtid="{D5CDD505-2E9C-101B-9397-08002B2CF9AE}" pid="5" name="ContentTypeId">
    <vt:lpwstr>0x010100B975E9F97BC1B5458BF54EED01CD8DCC</vt:lpwstr>
  </property>
  <property fmtid="{D5CDD505-2E9C-101B-9397-08002B2CF9AE}" pid="6" name="MediaServiceImageTags">
    <vt:lpwstr/>
  </property>
  <property fmtid="{D5CDD505-2E9C-101B-9397-08002B2CF9AE}" pid="7" name="Order">
    <vt:r8>28800</vt:r8>
  </property>
  <property fmtid="{D5CDD505-2E9C-101B-9397-08002B2CF9AE}" pid="8" name="xd_Signature">
    <vt:bool>false</vt:bool>
  </property>
  <property fmtid="{D5CDD505-2E9C-101B-9397-08002B2CF9AE}" pid="9" name="xd_ProgID">
    <vt:lpwstr/>
  </property>
  <property fmtid="{D5CDD505-2E9C-101B-9397-08002B2CF9AE}" pid="10" name="_SourceUrl">
    <vt:lpwstr/>
  </property>
  <property fmtid="{D5CDD505-2E9C-101B-9397-08002B2CF9AE}" pid="11" name="_SharedFileIndex">
    <vt:lpwstr/>
  </property>
  <property fmtid="{D5CDD505-2E9C-101B-9397-08002B2CF9AE}" pid="12" name="ComplianceAssetId">
    <vt:lpwstr/>
  </property>
  <property fmtid="{D5CDD505-2E9C-101B-9397-08002B2CF9AE}" pid="13" name="TemplateUrl">
    <vt:lpwstr/>
  </property>
  <property fmtid="{D5CDD505-2E9C-101B-9397-08002B2CF9AE}" pid="14" name="_ExtendedDescription">
    <vt:lpwstr/>
  </property>
  <property fmtid="{D5CDD505-2E9C-101B-9397-08002B2CF9AE}" pid="15" name="TriggerFlowInfo">
    <vt:lpwstr/>
  </property>
</Properties>
</file>